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Zonta International Membership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October 13</c:v>
                </c:pt>
                <c:pt idx="1">
                  <c:v>November 13</c:v>
                </c:pt>
                <c:pt idx="2">
                  <c:v>December 13</c:v>
                </c:pt>
                <c:pt idx="3">
                  <c:v>January 14</c:v>
                </c:pt>
                <c:pt idx="4">
                  <c:v>February 14</c:v>
                </c:pt>
                <c:pt idx="5">
                  <c:v>Marts 14</c:v>
                </c:pt>
                <c:pt idx="6">
                  <c:v>April 14</c:v>
                </c:pt>
                <c:pt idx="7">
                  <c:v>May 14</c:v>
                </c:pt>
                <c:pt idx="8">
                  <c:v>June 14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29147</c:v>
                </c:pt>
                <c:pt idx="1">
                  <c:v>29252</c:v>
                </c:pt>
                <c:pt idx="2">
                  <c:v>29406</c:v>
                </c:pt>
                <c:pt idx="3">
                  <c:v>29579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89856"/>
        <c:axId val="70891392"/>
      </c:lineChart>
      <c:catAx>
        <c:axId val="7088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891392"/>
        <c:crosses val="autoZero"/>
        <c:auto val="1"/>
        <c:lblAlgn val="ctr"/>
        <c:lblOffset val="100"/>
        <c:noMultiLvlLbl val="0"/>
      </c:catAx>
      <c:valAx>
        <c:axId val="70891392"/>
        <c:scaling>
          <c:orientation val="minMax"/>
          <c:max val="30500"/>
          <c:min val="29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0889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0.91146</cdr:x>
      <cdr:y>0.15774</cdr:y>
    </cdr:from>
    <cdr:to>
      <cdr:x>0.94427</cdr:x>
      <cdr:y>0.21398</cdr:y>
    </cdr:to>
    <cdr:sp macro="" textlink="">
      <cdr:nvSpPr>
        <cdr:cNvPr id="2" name="7-Point Star 1"/>
        <cdr:cNvSpPr/>
      </cdr:nvSpPr>
      <cdr:spPr>
        <a:xfrm xmlns:a="http://schemas.openxmlformats.org/drawingml/2006/main">
          <a:off x="5000625" y="504825"/>
          <a:ext cx="180000" cy="180000"/>
        </a:xfrm>
        <a:prstGeom xmlns:a="http://schemas.openxmlformats.org/drawingml/2006/main" prst="star7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s-IS"/>
        </a:p>
      </cdr:txBody>
    </cdr:sp>
  </cdr:relSizeAnchor>
  <cdr:relSizeAnchor xmlns:cdr="http://schemas.openxmlformats.org/drawingml/2006/chartDrawing">
    <cdr:from>
      <cdr:x>0.71181</cdr:x>
      <cdr:y>0.16964</cdr:y>
    </cdr:from>
    <cdr:to>
      <cdr:x>0.87847</cdr:x>
      <cdr:y>0.45536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905250" y="542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0.45486</cdr:x>
      <cdr:y>0.23512</cdr:y>
    </cdr:from>
    <cdr:to>
      <cdr:x>0.83333</cdr:x>
      <cdr:y>0.51488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2495550" y="752475"/>
          <a:ext cx="2076450" cy="8953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0.47743</cdr:x>
      <cdr:y>0.27976</cdr:y>
    </cdr:from>
    <cdr:to>
      <cdr:x>0.62674</cdr:x>
      <cdr:y>0.36012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2619375" y="895350"/>
          <a:ext cx="819150" cy="2571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0.46007</cdr:x>
      <cdr:y>0.17262</cdr:y>
    </cdr:from>
    <cdr:to>
      <cdr:x>0.62674</cdr:x>
      <cdr:y>0.45833</cdr:y>
    </cdr:to>
    <cdr:sp macro="" textlink="">
      <cdr:nvSpPr>
        <cdr:cNvPr id="10" name="Text Box 9"/>
        <cdr:cNvSpPr txBox="1"/>
      </cdr:nvSpPr>
      <cdr:spPr>
        <a:xfrm xmlns:a="http://schemas.openxmlformats.org/drawingml/2006/main">
          <a:off x="2524125" y="552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400" b="1">
              <a:solidFill>
                <a:srgbClr val="C00000"/>
              </a:solidFill>
            </a:rPr>
            <a:t>Can</a:t>
          </a:r>
          <a:r>
            <a:rPr lang="is-IS" sz="1400" b="1" baseline="0">
              <a:solidFill>
                <a:srgbClr val="C00000"/>
              </a:solidFill>
            </a:rPr>
            <a:t> we hold this pace ?</a:t>
          </a:r>
          <a:endParaRPr lang="is-IS" sz="14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0.52257</cdr:x>
      <cdr:y>0.42262</cdr:y>
    </cdr:from>
    <cdr:to>
      <cdr:x>0.55538</cdr:x>
      <cdr:y>0.47886</cdr:y>
    </cdr:to>
    <cdr:sp macro="" textlink="">
      <cdr:nvSpPr>
        <cdr:cNvPr id="4" name="5-Point Star 3"/>
        <cdr:cNvSpPr/>
      </cdr:nvSpPr>
      <cdr:spPr>
        <a:xfrm xmlns:a="http://schemas.openxmlformats.org/drawingml/2006/main">
          <a:off x="2867025" y="1352550"/>
          <a:ext cx="180000" cy="180000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s-I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Zonta Rose Background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5" name="Picture 11" descr="District 4 horizonta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38863"/>
            <a:ext cx="2551113" cy="56673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64" name="Rectangle 40"/>
          <p:cNvSpPr>
            <a:spLocks noChangeArrowheads="1"/>
          </p:cNvSpPr>
          <p:nvPr userDrawn="1"/>
        </p:nvSpPr>
        <p:spPr bwMode="auto">
          <a:xfrm>
            <a:off x="6629400" y="6183313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000">
              <a:ea typeface="ヒラギノ角ゴ Pro W3" pitchFamily="21" charset="-128"/>
            </a:endParaRPr>
          </a:p>
          <a:p>
            <a:pPr eaLnBrk="0" hangingPunct="0"/>
            <a:endParaRPr lang="en-US" sz="1000">
              <a:ea typeface="ヒラギノ角ゴ Pro W3" pitchFamily="21" charset="-128"/>
            </a:endParaRPr>
          </a:p>
          <a:p>
            <a:pPr algn="r" eaLnBrk="0" hangingPunct="0"/>
            <a:r>
              <a:rPr lang="en-US" sz="1000">
                <a:ea typeface="ヒラギノ角ゴ Pro W3" pitchFamily="21" charset="-128"/>
              </a:rPr>
              <a:t>Slide #</a:t>
            </a:r>
            <a:fld id="{A3018788-D802-4E81-97BB-96493F52A853}" type="slidenum">
              <a:rPr lang="en-US" sz="1000">
                <a:ea typeface="ヒラギノ角ゴ Pro W3" pitchFamily="21" charset="-128"/>
              </a:rPr>
              <a:pPr algn="r" eaLnBrk="0" hangingPunct="0"/>
              <a:t>‹#›</a:t>
            </a:fld>
            <a:endParaRPr lang="en-US" sz="1000">
              <a:ea typeface="ヒラギノ角ゴ Pro W3" pitchFamily="2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744371"/>
            <a:ext cx="5181600" cy="1998829"/>
          </a:xfrm>
        </p:spPr>
        <p:txBody>
          <a:bodyPr/>
          <a:lstStyle/>
          <a:p>
            <a:r>
              <a:rPr lang="en-US" sz="3200" b="1" dirty="0" smtClean="0"/>
              <a:t>Membership on the Move!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200" b="1" dirty="0" smtClean="0"/>
              <a:t>Becoming a 10!</a:t>
            </a:r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762000" y="5090931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                                 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 rot="17363890">
            <a:off x="4059657" y="4682626"/>
            <a:ext cx="8458200" cy="61891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M                                                            </a:t>
            </a:r>
            <a:r>
              <a:rPr lang="en-CA" b="1" dirty="0" smtClean="0"/>
              <a:t>on                                                              </a:t>
            </a:r>
            <a:endParaRPr lang="en-CA" b="1" dirty="0"/>
          </a:p>
        </p:txBody>
      </p:sp>
      <p:sp>
        <p:nvSpPr>
          <p:cNvPr id="7" name="Subtitle 21"/>
          <p:cNvSpPr>
            <a:spLocks noGrp="1"/>
          </p:cNvSpPr>
          <p:nvPr/>
        </p:nvSpPr>
        <p:spPr bwMode="auto">
          <a:xfrm>
            <a:off x="3771900" y="3928696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</a:p>
          <a:p>
            <a:r>
              <a:rPr lang="en-US" sz="2400" dirty="0" smtClean="0"/>
              <a:t> </a:t>
            </a:r>
            <a:endParaRPr lang="en-CA" sz="2400" dirty="0"/>
          </a:p>
        </p:txBody>
      </p:sp>
      <p:pic>
        <p:nvPicPr>
          <p:cNvPr id="9" name="Picture 8" descr="key to succ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538" y="744371"/>
            <a:ext cx="4648200" cy="493692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86399" y="3928696"/>
            <a:ext cx="2802357" cy="1405305"/>
          </a:xfrm>
        </p:spPr>
        <p:txBody>
          <a:bodyPr/>
          <a:lstStyle/>
          <a:p>
            <a:r>
              <a:rPr lang="en-CA" sz="2400" dirty="0" smtClean="0"/>
              <a:t>Spring Workshop </a:t>
            </a:r>
          </a:p>
          <a:p>
            <a:r>
              <a:rPr lang="en-CA" sz="2400" dirty="0" smtClean="0"/>
              <a:t>2014</a:t>
            </a:r>
            <a:endParaRPr lang="en-CA" sz="2400" dirty="0"/>
          </a:p>
          <a:p>
            <a:r>
              <a:rPr lang="en-CA" sz="2400" dirty="0" smtClean="0"/>
              <a:t>Joanne </a:t>
            </a:r>
            <a:r>
              <a:rPr lang="en-CA" sz="2400" dirty="0"/>
              <a:t>R</a:t>
            </a:r>
            <a:r>
              <a:rPr lang="en-CA" sz="2400" dirty="0" smtClean="0"/>
              <a:t>aymond</a:t>
            </a:r>
          </a:p>
          <a:p>
            <a:r>
              <a:rPr lang="en-CA" sz="2400" dirty="0" smtClean="0"/>
              <a:t>Lt. Governor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58" y="1600200"/>
            <a:ext cx="57678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74335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CA" dirty="0" smtClean="0"/>
              <a:t>Be A 10!!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Leadership</a:t>
            </a:r>
          </a:p>
          <a:p>
            <a:r>
              <a:rPr lang="en-CA" sz="2400" dirty="0" smtClean="0"/>
              <a:t>Group Understanding              </a:t>
            </a:r>
          </a:p>
          <a:p>
            <a:r>
              <a:rPr lang="en-CA" sz="2400" dirty="0" smtClean="0"/>
              <a:t>Enthusiasm</a:t>
            </a:r>
          </a:p>
          <a:p>
            <a:r>
              <a:rPr lang="en-CA" sz="2400" dirty="0" smtClean="0"/>
              <a:t>Diversity</a:t>
            </a:r>
          </a:p>
          <a:p>
            <a:r>
              <a:rPr lang="en-CA" sz="2400" dirty="0" smtClean="0"/>
              <a:t>Involvement  </a:t>
            </a:r>
          </a:p>
          <a:p>
            <a:r>
              <a:rPr lang="en-CA" sz="2400" dirty="0" smtClean="0"/>
              <a:t>Purpose</a:t>
            </a:r>
          </a:p>
          <a:p>
            <a:r>
              <a:rPr lang="en-CA" sz="2400" dirty="0" smtClean="0"/>
              <a:t>Appreciation                                     </a:t>
            </a:r>
          </a:p>
          <a:p>
            <a:r>
              <a:rPr lang="en-CA" sz="2400" dirty="0" smtClean="0"/>
              <a:t>Communication</a:t>
            </a:r>
          </a:p>
          <a:p>
            <a:r>
              <a:rPr lang="en-CA" sz="2400" dirty="0" smtClean="0"/>
              <a:t>Encouragement</a:t>
            </a:r>
          </a:p>
          <a:p>
            <a:r>
              <a:rPr lang="en-CA" sz="2400" dirty="0" smtClean="0"/>
              <a:t>Team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909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808038"/>
          </a:xfrm>
        </p:spPr>
        <p:txBody>
          <a:bodyPr/>
          <a:lstStyle/>
          <a:p>
            <a:r>
              <a:rPr lang="en-CA" dirty="0" smtClean="0"/>
              <a:t>Ideas from the Workshops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Ask members to propose a new member</a:t>
            </a:r>
          </a:p>
          <a:p>
            <a:r>
              <a:rPr lang="en-CA" dirty="0" smtClean="0"/>
              <a:t>Invite friends to attend</a:t>
            </a:r>
          </a:p>
          <a:p>
            <a:r>
              <a:rPr lang="en-CA" dirty="0" smtClean="0"/>
              <a:t>Always have a membership display at events- membership info, </a:t>
            </a:r>
            <a:r>
              <a:rPr lang="en-CA" dirty="0"/>
              <a:t>i</a:t>
            </a:r>
            <a:r>
              <a:rPr lang="en-CA" dirty="0" smtClean="0"/>
              <a:t>nfo about </a:t>
            </a:r>
            <a:r>
              <a:rPr lang="en-CA" dirty="0" err="1" smtClean="0"/>
              <a:t>Zonta</a:t>
            </a:r>
            <a:endParaRPr lang="en-CA" dirty="0" smtClean="0"/>
          </a:p>
          <a:p>
            <a:r>
              <a:rPr lang="en-CA" dirty="0" smtClean="0"/>
              <a:t>Don’t forget to invite past Award winners, Rose Day recipients</a:t>
            </a:r>
          </a:p>
          <a:p>
            <a:r>
              <a:rPr lang="en-CA" dirty="0" smtClean="0"/>
              <a:t>Use Twitter, Facebook, up to date Website- social media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8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Have events that help members feel connected</a:t>
            </a:r>
          </a:p>
          <a:p>
            <a:pPr marL="0" indent="0">
              <a:buNone/>
            </a:pPr>
            <a:r>
              <a:rPr lang="en-CA" dirty="0" smtClean="0"/>
              <a:t>Communicate with potential members more than once</a:t>
            </a:r>
          </a:p>
          <a:p>
            <a:pPr marL="0" indent="0">
              <a:buNone/>
            </a:pPr>
            <a:r>
              <a:rPr lang="en-CA" dirty="0" smtClean="0"/>
              <a:t>Have a well rounded membership committee</a:t>
            </a:r>
          </a:p>
          <a:p>
            <a:pPr marL="0" indent="0">
              <a:buNone/>
            </a:pPr>
            <a:r>
              <a:rPr lang="en-CA" dirty="0" smtClean="0"/>
              <a:t>Full fledged membership drive</a:t>
            </a:r>
          </a:p>
          <a:p>
            <a:pPr marL="0" indent="0">
              <a:buNone/>
            </a:pPr>
            <a:r>
              <a:rPr lang="en-CA" dirty="0" smtClean="0"/>
              <a:t>Make sure new or potential members know expectations – mission, time,$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55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Ideas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Assign a mentor</a:t>
            </a:r>
          </a:p>
          <a:p>
            <a:r>
              <a:rPr lang="en-CA" dirty="0" smtClean="0"/>
              <a:t>If under 20 members-have a Zing – apply for District $ ( form on the website)</a:t>
            </a:r>
          </a:p>
          <a:p>
            <a:r>
              <a:rPr lang="en-CA" dirty="0" smtClean="0"/>
              <a:t>Partner with other groups to hold a community event</a:t>
            </a:r>
          </a:p>
          <a:p>
            <a:r>
              <a:rPr lang="en-CA" dirty="0" smtClean="0"/>
              <a:t>The Power of ONE!</a:t>
            </a:r>
          </a:p>
          <a:p>
            <a:r>
              <a:rPr lang="en-CA" dirty="0" smtClean="0"/>
              <a:t>It is important to have good PR about your club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07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Purses&amp; Margaritas- idea from Washington County- each member brings a potential member, catered dinner, purse auction( purse is donated by member),&amp; Margaritas, held at a B&amp;B, in July (no cost)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2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112838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Wear a Z everyday!</a:t>
            </a:r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key to suc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5116753" cy="42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53200" cy="1112838"/>
          </a:xfrm>
        </p:spPr>
        <p:txBody>
          <a:bodyPr/>
          <a:lstStyle/>
          <a:p>
            <a:pPr algn="l"/>
            <a:r>
              <a:rPr lang="en-US" sz="2400" dirty="0" smtClean="0"/>
              <a:t>                   Recruit, Retain, Rejuvenate        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we members of </a:t>
            </a:r>
            <a:r>
              <a:rPr lang="en-US" dirty="0" err="1" smtClean="0"/>
              <a:t>Zonta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are we as a Club in the </a:t>
            </a:r>
            <a:r>
              <a:rPr lang="en-US" dirty="0" err="1" smtClean="0"/>
              <a:t>Zonta</a:t>
            </a:r>
            <a:r>
              <a:rPr lang="en-US" dirty="0" smtClean="0"/>
              <a:t> world?</a:t>
            </a:r>
          </a:p>
          <a:p>
            <a:endParaRPr lang="en-US" dirty="0" smtClean="0"/>
          </a:p>
          <a:p>
            <a:r>
              <a:rPr lang="en-US" dirty="0" smtClean="0"/>
              <a:t>What makes </a:t>
            </a:r>
            <a:r>
              <a:rPr lang="en-US" dirty="0" err="1" smtClean="0"/>
              <a:t>Zonta</a:t>
            </a:r>
            <a:r>
              <a:rPr lang="en-US" dirty="0" smtClean="0"/>
              <a:t> unique?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Directions Internationally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CA" dirty="0" smtClean="0"/>
              <a:t>5 Keys to </a:t>
            </a:r>
            <a:r>
              <a:rPr lang="en-CA" dirty="0"/>
              <a:t>R</a:t>
            </a:r>
            <a:r>
              <a:rPr lang="en-CA" dirty="0" smtClean="0"/>
              <a:t>ecruitment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Enthusiasm</a:t>
            </a:r>
          </a:p>
          <a:p>
            <a:r>
              <a:rPr lang="en-CA" dirty="0" smtClean="0"/>
              <a:t>Support by all members</a:t>
            </a:r>
          </a:p>
          <a:p>
            <a:r>
              <a:rPr lang="en-CA" dirty="0" smtClean="0"/>
              <a:t>Outstanding programs at meetings</a:t>
            </a:r>
          </a:p>
          <a:p>
            <a:r>
              <a:rPr lang="en-CA" dirty="0" smtClean="0"/>
              <a:t>Worthwhile service/advocacy projects in your community</a:t>
            </a:r>
          </a:p>
          <a:p>
            <a:r>
              <a:rPr lang="en-CA" dirty="0" smtClean="0"/>
              <a:t>Knowledge, awareness of the International  service and advocacy component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74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CA" dirty="0" smtClean="0"/>
              <a:t>5 Keys to Retention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Mentor new members - in person, on the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telephone, with email</a:t>
            </a:r>
          </a:p>
          <a:p>
            <a:r>
              <a:rPr lang="en-CA" dirty="0" smtClean="0"/>
              <a:t>Involve new members in club committees</a:t>
            </a:r>
          </a:p>
          <a:p>
            <a:r>
              <a:rPr lang="en-CA" dirty="0" smtClean="0"/>
              <a:t>Value their contributions to the club</a:t>
            </a:r>
          </a:p>
          <a:p>
            <a:r>
              <a:rPr lang="en-CA" dirty="0" smtClean="0"/>
              <a:t>Involve new members in area workshops, district conferences, international conventions</a:t>
            </a:r>
          </a:p>
          <a:p>
            <a:r>
              <a:rPr lang="en-CA" dirty="0" smtClean="0"/>
              <a:t>Include members as part of a TEAM!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1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 a 10!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CA" sz="2400" dirty="0"/>
              <a:t>Leadership</a:t>
            </a:r>
          </a:p>
          <a:p>
            <a:r>
              <a:rPr lang="en-CA" sz="2400" dirty="0"/>
              <a:t>Group Understanding              </a:t>
            </a:r>
          </a:p>
          <a:p>
            <a:r>
              <a:rPr lang="en-CA" sz="2400" dirty="0"/>
              <a:t>Enthusiasm</a:t>
            </a:r>
          </a:p>
          <a:p>
            <a:r>
              <a:rPr lang="en-CA" sz="2400" dirty="0"/>
              <a:t>Diversity</a:t>
            </a:r>
          </a:p>
          <a:p>
            <a:r>
              <a:rPr lang="en-CA" sz="2400" dirty="0"/>
              <a:t>Involvement  </a:t>
            </a:r>
          </a:p>
          <a:p>
            <a:r>
              <a:rPr lang="en-CA" sz="2400" dirty="0"/>
              <a:t>Purpose</a:t>
            </a:r>
          </a:p>
          <a:p>
            <a:r>
              <a:rPr lang="en-CA" sz="2400" dirty="0"/>
              <a:t>Appreciation                                     </a:t>
            </a:r>
          </a:p>
          <a:p>
            <a:r>
              <a:rPr lang="en-CA" sz="2400" dirty="0"/>
              <a:t>Communication</a:t>
            </a:r>
          </a:p>
          <a:p>
            <a:r>
              <a:rPr lang="en-CA" sz="2400" dirty="0"/>
              <a:t>Encouragement</a:t>
            </a:r>
          </a:p>
          <a:p>
            <a:r>
              <a:rPr lang="en-CA" sz="2400" dirty="0"/>
              <a:t>Team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121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97916" y="457200"/>
            <a:ext cx="7907883" cy="762656"/>
          </a:xfrm>
        </p:spPr>
        <p:txBody>
          <a:bodyPr/>
          <a:lstStyle/>
          <a:p>
            <a:r>
              <a:rPr lang="en-CA" dirty="0" smtClean="0"/>
              <a:t>Exit Survey</a:t>
            </a: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101076" cy="414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62" y="1748575"/>
            <a:ext cx="6101076" cy="42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37" y="838200"/>
            <a:ext cx="4587125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346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Membership on the Move!  Becoming a 10!</vt:lpstr>
      <vt:lpstr>                   Recruit, Retain, Rejuvenate        </vt:lpstr>
      <vt:lpstr>Directions Internationally</vt:lpstr>
      <vt:lpstr>5 Keys to Recruitment</vt:lpstr>
      <vt:lpstr>5 Keys to Retention</vt:lpstr>
      <vt:lpstr>Be a 10!</vt:lpstr>
      <vt:lpstr>Exit Survey</vt:lpstr>
      <vt:lpstr>PowerPoint Presentation</vt:lpstr>
      <vt:lpstr>PowerPoint Presentation</vt:lpstr>
      <vt:lpstr>PowerPoint Presentation</vt:lpstr>
      <vt:lpstr>PowerPoint Presentation</vt:lpstr>
      <vt:lpstr>Be A 10!!</vt:lpstr>
      <vt:lpstr>Ideas from the Workshops</vt:lpstr>
      <vt:lpstr>PowerPoint Presentation</vt:lpstr>
      <vt:lpstr>Ideas cont’d</vt:lpstr>
      <vt:lpstr>PowerPoint Presentation</vt:lpstr>
      <vt:lpstr>Wear a Z everyday!</vt:lpstr>
    </vt:vector>
  </TitlesOfParts>
  <Company>IAPA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rpappas</dc:creator>
  <cp:lastModifiedBy>Joanne</cp:lastModifiedBy>
  <cp:revision>24</cp:revision>
  <dcterms:created xsi:type="dcterms:W3CDTF">2010-03-17T15:04:14Z</dcterms:created>
  <dcterms:modified xsi:type="dcterms:W3CDTF">2014-05-02T14:52:29Z</dcterms:modified>
</cp:coreProperties>
</file>