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9" r:id="rId3"/>
    <p:sldId id="270" r:id="rId4"/>
    <p:sldId id="268" r:id="rId5"/>
    <p:sldId id="283" r:id="rId6"/>
    <p:sldId id="271" r:id="rId7"/>
    <p:sldId id="266" r:id="rId8"/>
    <p:sldId id="267" r:id="rId9"/>
    <p:sldId id="272" r:id="rId10"/>
    <p:sldId id="275" r:id="rId11"/>
    <p:sldId id="274" r:id="rId12"/>
    <p:sldId id="273" r:id="rId13"/>
    <p:sldId id="277" r:id="rId14"/>
    <p:sldId id="278" r:id="rId15"/>
    <p:sldId id="276" r:id="rId16"/>
    <p:sldId id="279" r:id="rId17"/>
    <p:sldId id="280" r:id="rId18"/>
    <p:sldId id="284" r:id="rId19"/>
    <p:sldId id="281" r:id="rId20"/>
    <p:sldId id="265" r:id="rId21"/>
    <p:sldId id="25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2528"/>
    <a:srgbClr val="9997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7" d="100"/>
          <a:sy n="47" d="100"/>
        </p:scale>
        <p:origin x="672"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D1A9C-ACDD-431D-89B1-3CEFFC5565D3}" type="datetimeFigureOut">
              <a:rPr lang="en-CA" smtClean="0"/>
              <a:t>2017-04-09</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2B15C-3620-4443-81C4-77449F8974A1}" type="slidenum">
              <a:rPr lang="en-CA" smtClean="0"/>
              <a:t>‹#›</a:t>
            </a:fld>
            <a:endParaRPr lang="en-CA"/>
          </a:p>
        </p:txBody>
      </p:sp>
    </p:spTree>
    <p:extLst>
      <p:ext uri="{BB962C8B-B14F-4D97-AF65-F5344CB8AC3E}">
        <p14:creationId xmlns:p14="http://schemas.microsoft.com/office/powerpoint/2010/main" val="273482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31B48-BA31-413E-A5C9-A21DD558DE72}" type="slidenum">
              <a:rPr lang="en-US" smtClean="0"/>
              <a:t>6</a:t>
            </a:fld>
            <a:endParaRPr lang="en-US"/>
          </a:p>
        </p:txBody>
      </p:sp>
    </p:spTree>
    <p:extLst>
      <p:ext uri="{BB962C8B-B14F-4D97-AF65-F5344CB8AC3E}">
        <p14:creationId xmlns:p14="http://schemas.microsoft.com/office/powerpoint/2010/main" val="2805366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5E0A-834F-4BD6-9412-B8B16CD66030}" type="slidenum">
              <a:rPr lang="fi-FI" altLang="en-US" smtClean="0"/>
              <a:pPr/>
              <a:t>7</a:t>
            </a:fld>
            <a:endParaRPr lang="fi-FI" altLang="en-US"/>
          </a:p>
        </p:txBody>
      </p:sp>
    </p:spTree>
    <p:extLst>
      <p:ext uri="{BB962C8B-B14F-4D97-AF65-F5344CB8AC3E}">
        <p14:creationId xmlns:p14="http://schemas.microsoft.com/office/powerpoint/2010/main" val="2476979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5E0A-834F-4BD6-9412-B8B16CD66030}" type="slidenum">
              <a:rPr lang="fi-FI" altLang="en-US" smtClean="0"/>
              <a:pPr/>
              <a:t>8</a:t>
            </a:fld>
            <a:endParaRPr lang="fi-FI" altLang="en-US"/>
          </a:p>
        </p:txBody>
      </p:sp>
    </p:spTree>
    <p:extLst>
      <p:ext uri="{BB962C8B-B14F-4D97-AF65-F5344CB8AC3E}">
        <p14:creationId xmlns:p14="http://schemas.microsoft.com/office/powerpoint/2010/main" val="57501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31B48-BA31-413E-A5C9-A21DD558DE72}" type="slidenum">
              <a:rPr lang="en-US" smtClean="0"/>
              <a:t>20</a:t>
            </a:fld>
            <a:endParaRPr lang="en-US"/>
          </a:p>
        </p:txBody>
      </p:sp>
    </p:spTree>
    <p:extLst>
      <p:ext uri="{BB962C8B-B14F-4D97-AF65-F5344CB8AC3E}">
        <p14:creationId xmlns:p14="http://schemas.microsoft.com/office/powerpoint/2010/main" val="1949098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ZontaInternational_PowerPoint_LO_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21207" y="4678855"/>
            <a:ext cx="8607027" cy="640036"/>
          </a:xfrm>
        </p:spPr>
        <p:txBody>
          <a:bodyPr>
            <a:normAutofit/>
          </a:bodyPr>
          <a:lstStyle>
            <a:lvl1pPr>
              <a:defRPr sz="3600" b="0" i="0">
                <a:solidFill>
                  <a:schemeClr val="tx1"/>
                </a:solidFill>
                <a:latin typeface="+mj-lt"/>
                <a:cs typeface="Lato Regula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1206" y="5340459"/>
            <a:ext cx="8607027" cy="536575"/>
          </a:xfrm>
        </p:spPr>
        <p:txBody>
          <a:bodyPr>
            <a:normAutofit/>
          </a:bodyPr>
          <a:lstStyle>
            <a:lvl1pPr marL="0" indent="0" algn="ctr">
              <a:buNone/>
              <a:defRPr sz="2400" b="0" i="0">
                <a:solidFill>
                  <a:srgbClr val="000000"/>
                </a:solidFill>
                <a:latin typeface="+mj-lt"/>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636709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ion Slide">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7010400" y="6492339"/>
            <a:ext cx="2133600" cy="365125"/>
          </a:xfrm>
        </p:spPr>
        <p:txBody>
          <a:bodyPr/>
          <a:lstStyle/>
          <a:p>
            <a:fld id="{C03FD958-75D2-C647-BE96-3B36ADE95E0A}" type="slidenum">
              <a:rPr lang="en-US" smtClean="0"/>
              <a:t>‹#›</a:t>
            </a:fld>
            <a:endParaRPr lang="en-US"/>
          </a:p>
        </p:txBody>
      </p:sp>
      <p:sp>
        <p:nvSpPr>
          <p:cNvPr id="7" name="TextBox 6"/>
          <p:cNvSpPr txBox="1"/>
          <p:nvPr userDrawn="1"/>
        </p:nvSpPr>
        <p:spPr>
          <a:xfrm>
            <a:off x="710184" y="797511"/>
            <a:ext cx="7924800" cy="5262979"/>
          </a:xfrm>
          <a:prstGeom prst="rect">
            <a:avLst/>
          </a:prstGeom>
          <a:noFill/>
        </p:spPr>
        <p:txBody>
          <a:bodyPr wrap="square" rtlCol="0" anchor="ctr">
            <a:spAutoFit/>
          </a:bodyPr>
          <a:lstStyle/>
          <a:p>
            <a:pPr algn="ctr" fontAlgn="base"/>
            <a:r>
              <a:rPr lang="en-US" sz="2800" b="1" i="0" kern="1200" dirty="0" smtClean="0">
                <a:solidFill>
                  <a:srgbClr val="802528"/>
                </a:solidFill>
                <a:effectLst/>
                <a:latin typeface="+mj-lt"/>
                <a:ea typeface="+mn-ea"/>
                <a:cs typeface="+mn-cs"/>
              </a:rPr>
              <a:t>Zonta International envisions a world in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which women's rights are recognized as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human rights and every woman is able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to achieve her full potential.</a:t>
            </a:r>
          </a:p>
          <a:p>
            <a:pPr algn="ctr" fontAlgn="base"/>
            <a:endParaRPr lang="en-US" sz="2800" b="1" i="0" kern="1200" dirty="0" smtClean="0">
              <a:solidFill>
                <a:srgbClr val="802528"/>
              </a:solidFill>
              <a:effectLst/>
              <a:latin typeface="+mj-lt"/>
              <a:ea typeface="+mn-ea"/>
              <a:cs typeface="+mn-cs"/>
            </a:endParaRPr>
          </a:p>
          <a:p>
            <a:pPr algn="ctr" fontAlgn="base"/>
            <a:r>
              <a:rPr lang="en-US" sz="2800" b="1" i="0" kern="1200" dirty="0" smtClean="0">
                <a:solidFill>
                  <a:srgbClr val="802528"/>
                </a:solidFill>
                <a:effectLst/>
                <a:latin typeface="+mj-lt"/>
                <a:ea typeface="+mn-ea"/>
                <a:cs typeface="+mn-cs"/>
              </a:rPr>
              <a:t>In such a world, women have access to all resources and are represented in decision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making positions on an equal basis with men.</a:t>
            </a:r>
          </a:p>
          <a:p>
            <a:pPr algn="ctr" fontAlgn="base"/>
            <a:endParaRPr lang="en-US" sz="2800" b="1" i="0" kern="1200" dirty="0" smtClean="0">
              <a:solidFill>
                <a:srgbClr val="802528"/>
              </a:solidFill>
              <a:effectLst/>
              <a:latin typeface="+mj-lt"/>
              <a:ea typeface="+mn-ea"/>
              <a:cs typeface="+mn-cs"/>
            </a:endParaRPr>
          </a:p>
          <a:p>
            <a:pPr algn="ctr" fontAlgn="base"/>
            <a:r>
              <a:rPr lang="en-US" sz="2800" b="1" i="0" kern="1200" dirty="0" smtClean="0">
                <a:solidFill>
                  <a:srgbClr val="802528"/>
                </a:solidFill>
                <a:effectLst/>
                <a:latin typeface="+mj-lt"/>
                <a:ea typeface="+mn-ea"/>
                <a:cs typeface="+mn-cs"/>
              </a:rPr>
              <a:t>In such a world, no woman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lives in fear of violence.</a:t>
            </a:r>
            <a:endParaRPr lang="en-US" sz="2800" b="1" i="0" kern="1200" dirty="0">
              <a:solidFill>
                <a:srgbClr val="802528"/>
              </a:solidFill>
              <a:effectLst/>
              <a:latin typeface="+mj-lt"/>
              <a:ea typeface="+mn-ea"/>
              <a:cs typeface="+mn-cs"/>
            </a:endParaRPr>
          </a:p>
        </p:txBody>
      </p:sp>
    </p:spTree>
    <p:extLst>
      <p:ext uri="{BB962C8B-B14F-4D97-AF65-F5344CB8AC3E}">
        <p14:creationId xmlns:p14="http://schemas.microsoft.com/office/powerpoint/2010/main" val="20871783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62000" y="274638"/>
            <a:ext cx="7924800" cy="1143000"/>
          </a:xfrm>
        </p:spPr>
        <p:txBody>
          <a:bodyPr>
            <a:normAutofit/>
          </a:bodyPr>
          <a:lstStyle>
            <a:lvl1pPr algn="l">
              <a:defRPr sz="4000" b="0" i="0">
                <a:solidFill>
                  <a:srgbClr val="000000"/>
                </a:solidFill>
                <a:latin typeface="+mj-lt"/>
                <a:cs typeface="Lato Regular"/>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00200"/>
            <a:ext cx="7924800" cy="4525963"/>
          </a:xfrm>
        </p:spPr>
        <p:txBody>
          <a:bodyPr/>
          <a:lstStyle>
            <a:lvl1pPr>
              <a:defRPr b="0" i="0">
                <a:solidFill>
                  <a:srgbClr val="000000"/>
                </a:solidFill>
                <a:latin typeface="+mn-lt"/>
                <a:cs typeface="Lato Regular"/>
              </a:defRPr>
            </a:lvl1pPr>
            <a:lvl2pPr>
              <a:defRPr b="0" i="0">
                <a:solidFill>
                  <a:srgbClr val="000000"/>
                </a:solidFill>
                <a:latin typeface="+mn-lt"/>
                <a:cs typeface="Lato Regular"/>
              </a:defRPr>
            </a:lvl2pPr>
            <a:lvl3pPr>
              <a:defRPr b="0" i="0">
                <a:solidFill>
                  <a:srgbClr val="000000"/>
                </a:solidFill>
                <a:latin typeface="+mn-lt"/>
                <a:cs typeface="Lato Regular"/>
              </a:defRPr>
            </a:lvl3pPr>
            <a:lvl4pPr>
              <a:defRPr b="0" i="0">
                <a:solidFill>
                  <a:srgbClr val="000000"/>
                </a:solidFill>
                <a:latin typeface="+mn-lt"/>
                <a:cs typeface="Lato Regular"/>
              </a:defRPr>
            </a:lvl4pPr>
            <a:lvl5pPr>
              <a:defRPr b="0" i="0">
                <a:solidFill>
                  <a:srgbClr val="000000"/>
                </a:solidFill>
                <a:latin typeface="+mn-lt"/>
                <a:cs typeface="Lato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492339"/>
            <a:ext cx="2133600" cy="365125"/>
          </a:xfrm>
        </p:spPr>
        <p:txBody>
          <a:bodyPr/>
          <a:lstStyle/>
          <a:p>
            <a:fld id="{C03FD958-75D2-C647-BE96-3B36ADE95E0A}" type="slidenum">
              <a:rPr lang="en-US" smtClean="0"/>
              <a:t>‹#›</a:t>
            </a:fld>
            <a:endParaRPr lang="en-US"/>
          </a:p>
        </p:txBody>
      </p:sp>
    </p:spTree>
    <p:extLst>
      <p:ext uri="{BB962C8B-B14F-4D97-AF65-F5344CB8AC3E}">
        <p14:creationId xmlns:p14="http://schemas.microsoft.com/office/powerpoint/2010/main" val="3230764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 Title and Content_ No Logo">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rotWithShape="1">
          <a:blip r:embed="rId2">
            <a:extLst>
              <a:ext uri="{28A0092B-C50C-407E-A947-70E740481C1C}">
                <a14:useLocalDpi xmlns:a14="http://schemas.microsoft.com/office/drawing/2010/main" val="0"/>
              </a:ext>
            </a:extLst>
          </a:blip>
          <a:srcRect r="14000"/>
          <a:stretch/>
        </p:blipFill>
        <p:spPr>
          <a:xfrm>
            <a:off x="0" y="0"/>
            <a:ext cx="7863840" cy="6858000"/>
          </a:xfrm>
          <a:prstGeom prst="rect">
            <a:avLst/>
          </a:prstGeom>
        </p:spPr>
      </p:pic>
      <p:sp>
        <p:nvSpPr>
          <p:cNvPr id="2" name="Title 1"/>
          <p:cNvSpPr>
            <a:spLocks noGrp="1"/>
          </p:cNvSpPr>
          <p:nvPr>
            <p:ph type="title"/>
          </p:nvPr>
        </p:nvSpPr>
        <p:spPr>
          <a:xfrm>
            <a:off x="762000" y="274638"/>
            <a:ext cx="7924800" cy="1143000"/>
          </a:xfrm>
        </p:spPr>
        <p:txBody>
          <a:bodyPr>
            <a:normAutofit/>
          </a:bodyPr>
          <a:lstStyle>
            <a:lvl1pPr algn="l">
              <a:defRPr sz="4000" b="0" i="0">
                <a:solidFill>
                  <a:srgbClr val="000000"/>
                </a:solidFill>
                <a:latin typeface="+mj-lt"/>
                <a:cs typeface="Lato Regular"/>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00200"/>
            <a:ext cx="7924800" cy="4525963"/>
          </a:xfrm>
        </p:spPr>
        <p:txBody>
          <a:bodyPr/>
          <a:lstStyle>
            <a:lvl1pPr>
              <a:defRPr b="0" i="0">
                <a:solidFill>
                  <a:srgbClr val="000000"/>
                </a:solidFill>
                <a:latin typeface="+mn-lt"/>
                <a:cs typeface="Lato Regular"/>
              </a:defRPr>
            </a:lvl1pPr>
            <a:lvl2pPr>
              <a:defRPr b="0" i="0">
                <a:solidFill>
                  <a:srgbClr val="000000"/>
                </a:solidFill>
                <a:latin typeface="+mn-lt"/>
                <a:cs typeface="Lato Regular"/>
              </a:defRPr>
            </a:lvl2pPr>
            <a:lvl3pPr>
              <a:defRPr b="0" i="0">
                <a:solidFill>
                  <a:srgbClr val="000000"/>
                </a:solidFill>
                <a:latin typeface="+mn-lt"/>
                <a:cs typeface="Lato Regular"/>
              </a:defRPr>
            </a:lvl3pPr>
            <a:lvl4pPr>
              <a:defRPr b="0" i="0">
                <a:solidFill>
                  <a:srgbClr val="000000"/>
                </a:solidFill>
                <a:latin typeface="+mn-lt"/>
                <a:cs typeface="Lato Regular"/>
              </a:defRPr>
            </a:lvl4pPr>
            <a:lvl5pPr>
              <a:defRPr b="0" i="0">
                <a:solidFill>
                  <a:srgbClr val="000000"/>
                </a:solidFill>
                <a:latin typeface="+mn-lt"/>
                <a:cs typeface="Lato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492339"/>
            <a:ext cx="2133600" cy="365125"/>
          </a:xfrm>
        </p:spPr>
        <p:txBody>
          <a:bodyPr/>
          <a:lstStyle/>
          <a:p>
            <a:fld id="{C03FD958-75D2-C647-BE96-3B36ADE95E0A}" type="slidenum">
              <a:rPr lang="en-US" smtClean="0"/>
              <a:t>‹#›</a:t>
            </a:fld>
            <a:endParaRPr lang="en-US"/>
          </a:p>
        </p:txBody>
      </p:sp>
    </p:spTree>
    <p:extLst>
      <p:ext uri="{BB962C8B-B14F-4D97-AF65-F5344CB8AC3E}">
        <p14:creationId xmlns:p14="http://schemas.microsoft.com/office/powerpoint/2010/main" val="29881623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ZontaInternational_PowerPoint_interiorLO_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58952" y="274638"/>
            <a:ext cx="7927848" cy="1143000"/>
          </a:xfrm>
        </p:spPr>
        <p:txBody>
          <a:bodyPr>
            <a:normAutofit/>
          </a:bodyPr>
          <a:lstStyle>
            <a:lvl1pPr algn="l">
              <a:defRPr sz="4000" b="0" i="0">
                <a:solidFill>
                  <a:srgbClr val="000000"/>
                </a:solidFill>
                <a:latin typeface="+mj-lt"/>
                <a:ea typeface="Lato Regular" panose="020F0502020204030203" pitchFamily="34" charset="0"/>
                <a:cs typeface="Lato Regular" panose="020F0502020204030203"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58952" y="1600200"/>
            <a:ext cx="3736848"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0200" y="1600200"/>
            <a:ext cx="3976600"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010400" y="6492875"/>
            <a:ext cx="2133600" cy="365125"/>
          </a:xfrm>
        </p:spPr>
        <p:txBody>
          <a:bodyPr/>
          <a:lstStyle>
            <a:lvl1pPr>
              <a:defRPr>
                <a:latin typeface="Arial"/>
                <a:cs typeface="Arial"/>
              </a:defRPr>
            </a:lvl1pPr>
          </a:lstStyle>
          <a:p>
            <a:fld id="{C03FD958-75D2-C647-BE96-3B36ADE95E0A}" type="slidenum">
              <a:rPr lang="en-US" smtClean="0"/>
              <a:pPr/>
              <a:t>‹#›</a:t>
            </a:fld>
            <a:endParaRPr lang="en-US" dirty="0"/>
          </a:p>
        </p:txBody>
      </p:sp>
    </p:spTree>
    <p:extLst>
      <p:ext uri="{BB962C8B-B14F-4D97-AF65-F5344CB8AC3E}">
        <p14:creationId xmlns:p14="http://schemas.microsoft.com/office/powerpoint/2010/main" val="26665630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_ No Logo">
    <p:spTree>
      <p:nvGrpSpPr>
        <p:cNvPr id="1" name=""/>
        <p:cNvGrpSpPr/>
        <p:nvPr/>
      </p:nvGrpSpPr>
      <p:grpSpPr>
        <a:xfrm>
          <a:off x="0" y="0"/>
          <a:ext cx="0" cy="0"/>
          <a:chOff x="0" y="0"/>
          <a:chExt cx="0" cy="0"/>
        </a:xfrm>
      </p:grpSpPr>
      <p:pic>
        <p:nvPicPr>
          <p:cNvPr id="5" name="Picture 4" descr="ZontaInternational_PowerPoint_interiorLO_TE.jpg"/>
          <p:cNvPicPr>
            <a:picLocks noChangeAspect="1"/>
          </p:cNvPicPr>
          <p:nvPr userDrawn="1"/>
        </p:nvPicPr>
        <p:blipFill rotWithShape="1">
          <a:blip r:embed="rId2">
            <a:extLst>
              <a:ext uri="{28A0092B-C50C-407E-A947-70E740481C1C}">
                <a14:useLocalDpi xmlns:a14="http://schemas.microsoft.com/office/drawing/2010/main" val="0"/>
              </a:ext>
            </a:extLst>
          </a:blip>
          <a:srcRect r="14800"/>
          <a:stretch/>
        </p:blipFill>
        <p:spPr>
          <a:xfrm>
            <a:off x="0" y="0"/>
            <a:ext cx="7790688" cy="6858000"/>
          </a:xfrm>
          <a:prstGeom prst="rect">
            <a:avLst/>
          </a:prstGeom>
        </p:spPr>
      </p:pic>
      <p:sp>
        <p:nvSpPr>
          <p:cNvPr id="2" name="Title 1"/>
          <p:cNvSpPr>
            <a:spLocks noGrp="1"/>
          </p:cNvSpPr>
          <p:nvPr>
            <p:ph type="title"/>
          </p:nvPr>
        </p:nvSpPr>
        <p:spPr>
          <a:xfrm>
            <a:off x="758952" y="274956"/>
            <a:ext cx="7927848" cy="1143000"/>
          </a:xfrm>
        </p:spPr>
        <p:txBody>
          <a:bodyPr>
            <a:normAutofit/>
          </a:bodyPr>
          <a:lstStyle>
            <a:lvl1pPr algn="l">
              <a:defRPr sz="4000" b="0" i="0">
                <a:solidFill>
                  <a:srgbClr val="000000"/>
                </a:solidFill>
                <a:latin typeface="+mj-lt"/>
                <a:cs typeface="Lato Regula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58952" y="1600200"/>
            <a:ext cx="3736848" cy="4525963"/>
          </a:xfrm>
        </p:spPr>
        <p:txBody>
          <a:bodyPr/>
          <a:lstStyle>
            <a:lvl1pPr>
              <a:defRPr sz="2800" b="0" i="0">
                <a:solidFill>
                  <a:srgbClr val="000000"/>
                </a:solidFill>
                <a:latin typeface="+mn-lt"/>
                <a:ea typeface="Lato Regular" panose="020F0502020204030203" pitchFamily="34" charset="0"/>
                <a:cs typeface="Lato Regular" panose="020F0502020204030203" pitchFamily="34" charset="0"/>
              </a:defRPr>
            </a:lvl1pPr>
            <a:lvl2pPr>
              <a:defRPr sz="2400" b="0" i="0">
                <a:solidFill>
                  <a:srgbClr val="000000"/>
                </a:solidFill>
                <a:latin typeface="+mn-lt"/>
                <a:ea typeface="Lato Regular" panose="020F0502020204030203" pitchFamily="34" charset="0"/>
                <a:cs typeface="Lato Regular" panose="020F0502020204030203" pitchFamily="34" charset="0"/>
              </a:defRPr>
            </a:lvl2pPr>
            <a:lvl3pPr>
              <a:defRPr sz="2000" b="0" i="0">
                <a:solidFill>
                  <a:srgbClr val="000000"/>
                </a:solidFill>
                <a:latin typeface="+mn-lt"/>
                <a:ea typeface="Lato Regular" panose="020F0502020204030203" pitchFamily="34" charset="0"/>
                <a:cs typeface="Lato Regular" panose="020F0502020204030203" pitchFamily="34" charset="0"/>
              </a:defRPr>
            </a:lvl3pPr>
            <a:lvl4pPr>
              <a:defRPr sz="1800" b="0" i="0">
                <a:solidFill>
                  <a:srgbClr val="000000"/>
                </a:solidFill>
                <a:latin typeface="+mn-lt"/>
                <a:ea typeface="Lato Regular" panose="020F0502020204030203" pitchFamily="34" charset="0"/>
                <a:cs typeface="Lato Regular" panose="020F0502020204030203" pitchFamily="34" charset="0"/>
              </a:defRPr>
            </a:lvl4pPr>
            <a:lvl5pPr>
              <a:defRPr sz="1800" b="0" i="0">
                <a:solidFill>
                  <a:srgbClr val="000000"/>
                </a:solidFill>
                <a:latin typeface="+mn-lt"/>
                <a:ea typeface="Lato Regular" panose="020F0502020204030203" pitchFamily="34" charset="0"/>
                <a:cs typeface="Lato Regular" panose="020F050202020403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0200" y="1600200"/>
            <a:ext cx="3976600"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010400" y="6492875"/>
            <a:ext cx="2133600" cy="365125"/>
          </a:xfrm>
        </p:spPr>
        <p:txBody>
          <a:bodyPr/>
          <a:lstStyle>
            <a:lvl1pPr>
              <a:defRPr>
                <a:latin typeface="Arial"/>
                <a:cs typeface="Arial"/>
              </a:defRPr>
            </a:lvl1pPr>
          </a:lstStyle>
          <a:p>
            <a:fld id="{C03FD958-75D2-C647-BE96-3B36ADE95E0A}" type="slidenum">
              <a:rPr lang="en-US" smtClean="0"/>
              <a:pPr/>
              <a:t>‹#›</a:t>
            </a:fld>
            <a:endParaRPr lang="en-US" dirty="0"/>
          </a:p>
        </p:txBody>
      </p:sp>
    </p:spTree>
    <p:extLst>
      <p:ext uri="{BB962C8B-B14F-4D97-AF65-F5344CB8AC3E}">
        <p14:creationId xmlns:p14="http://schemas.microsoft.com/office/powerpoint/2010/main" val="6984611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ZontaInternational_PowerPoint_reverse_LO_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6"/>
          <p:cNvSpPr txBox="1">
            <a:spLocks/>
          </p:cNvSpPr>
          <p:nvPr userDrawn="1"/>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5" name="TextBox 4"/>
          <p:cNvSpPr txBox="1"/>
          <p:nvPr userDrawn="1"/>
        </p:nvSpPr>
        <p:spPr>
          <a:xfrm>
            <a:off x="315468" y="6123543"/>
            <a:ext cx="1929384" cy="369332"/>
          </a:xfrm>
          <a:prstGeom prst="rect">
            <a:avLst/>
          </a:prstGeom>
          <a:noFill/>
        </p:spPr>
        <p:txBody>
          <a:bodyPr wrap="square" rtlCol="0">
            <a:spAutoFit/>
          </a:bodyPr>
          <a:lstStyle/>
          <a:p>
            <a:r>
              <a:rPr lang="en-US" dirty="0" smtClean="0">
                <a:solidFill>
                  <a:schemeClr val="bg1"/>
                </a:solidFill>
              </a:rPr>
              <a:t>www.zonta.org</a:t>
            </a:r>
            <a:endParaRPr lang="en-US" dirty="0">
              <a:solidFill>
                <a:schemeClr val="bg1"/>
              </a:solidFill>
            </a:endParaRPr>
          </a:p>
        </p:txBody>
      </p:sp>
    </p:spTree>
    <p:extLst>
      <p:ext uri="{BB962C8B-B14F-4D97-AF65-F5344CB8AC3E}">
        <p14:creationId xmlns:p14="http://schemas.microsoft.com/office/powerpoint/2010/main" val="37700184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Vision Slide">
    <p:spTree>
      <p:nvGrpSpPr>
        <p:cNvPr id="1" name=""/>
        <p:cNvGrpSpPr/>
        <p:nvPr/>
      </p:nvGrpSpPr>
      <p:grpSpPr>
        <a:xfrm>
          <a:off x="0" y="0"/>
          <a:ext cx="0" cy="0"/>
          <a:chOff x="0" y="0"/>
          <a:chExt cx="0" cy="0"/>
        </a:xfrm>
      </p:grpSpPr>
      <p:pic>
        <p:nvPicPr>
          <p:cNvPr id="5" name="Picture 4" descr="ZontaInternational_PowerPoint_interiorLO_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762000" y="274640"/>
            <a:ext cx="7924800" cy="593725"/>
          </a:xfrm>
        </p:spPr>
        <p:txBody>
          <a:bodyPr>
            <a:normAutofit/>
          </a:bodyPr>
          <a:lstStyle>
            <a:lvl1pPr algn="l">
              <a:defRPr sz="3000" b="0" i="0">
                <a:solidFill>
                  <a:srgbClr val="802528"/>
                </a:solidFill>
                <a:latin typeface="Hypatia Sans Pro" panose="020B0502020204020303" pitchFamily="34" charset="0"/>
                <a:cs typeface="Lato Regular"/>
              </a:defRPr>
            </a:lvl1pPr>
          </a:lstStyle>
          <a:p>
            <a:r>
              <a:rPr lang="en-US" smtClean="0"/>
              <a:t>Click to edit Master title style</a:t>
            </a:r>
            <a:endParaRPr lang="en-US" dirty="0"/>
          </a:p>
        </p:txBody>
      </p:sp>
      <p:sp>
        <p:nvSpPr>
          <p:cNvPr id="9" name="Content Placeholder 2"/>
          <p:cNvSpPr>
            <a:spLocks noGrp="1"/>
          </p:cNvSpPr>
          <p:nvPr>
            <p:ph idx="1"/>
          </p:nvPr>
        </p:nvSpPr>
        <p:spPr>
          <a:xfrm>
            <a:off x="762000" y="1149914"/>
            <a:ext cx="7924800" cy="4976251"/>
          </a:xfrm>
        </p:spPr>
        <p:txBody>
          <a:bodyPr/>
          <a:lstStyle>
            <a:lvl1pPr>
              <a:defRPr b="0" i="0">
                <a:solidFill>
                  <a:srgbClr val="802528"/>
                </a:solidFill>
                <a:latin typeface="Hypatia Sans Pro" panose="020B0502020204020303" pitchFamily="34" charset="0"/>
                <a:cs typeface="Lato Regular"/>
              </a:defRPr>
            </a:lvl1pPr>
            <a:lvl2pPr>
              <a:defRPr b="0" i="0">
                <a:solidFill>
                  <a:srgbClr val="802528"/>
                </a:solidFill>
                <a:latin typeface="Hypatia Sans Pro" panose="020B0502020204020303" pitchFamily="34" charset="0"/>
                <a:cs typeface="Lato Regular"/>
              </a:defRPr>
            </a:lvl2pPr>
            <a:lvl3pPr>
              <a:defRPr b="0" i="0">
                <a:solidFill>
                  <a:srgbClr val="802528"/>
                </a:solidFill>
                <a:latin typeface="Hypatia Sans Pro" panose="020B0502020204020303" pitchFamily="34" charset="0"/>
                <a:cs typeface="Lato Regular"/>
              </a:defRPr>
            </a:lvl3pPr>
            <a:lvl4pPr>
              <a:defRPr b="0" i="0">
                <a:solidFill>
                  <a:srgbClr val="802528"/>
                </a:solidFill>
                <a:latin typeface="Hypatia Sans Pro" panose="020B0502020204020303" pitchFamily="34" charset="0"/>
                <a:cs typeface="Lato Regular"/>
              </a:defRPr>
            </a:lvl4pPr>
            <a:lvl5pPr>
              <a:defRPr b="0" i="0">
                <a:solidFill>
                  <a:srgbClr val="802528"/>
                </a:solidFill>
                <a:latin typeface="Hypatia Sans Pro" panose="020B0502020204020303" pitchFamily="34" charset="0"/>
                <a:cs typeface="Lato Regul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flipV="1">
            <a:off x="762000" y="1009139"/>
            <a:ext cx="7924800" cy="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0"/>
          </p:nvPr>
        </p:nvSpPr>
        <p:spPr>
          <a:xfrm>
            <a:off x="6828688" y="6492877"/>
            <a:ext cx="2133600" cy="365125"/>
          </a:xfrm>
          <a:prstGeom prst="rect">
            <a:avLst/>
          </a:prstGeom>
        </p:spPr>
        <p:txBody>
          <a:bodyPr/>
          <a:lstStyle>
            <a:lvl1pPr>
              <a:defRPr>
                <a:solidFill>
                  <a:srgbClr val="802528"/>
                </a:solidFill>
                <a:latin typeface="Hypatia Sans Pro" panose="020B0502020204020303" pitchFamily="34" charset="0"/>
              </a:defRPr>
            </a:lvl1pPr>
          </a:lstStyle>
          <a:p>
            <a:fld id="{CC587B58-A02D-4477-A4DC-61906D9632E7}" type="slidenum">
              <a:rPr lang="en-US" altLang="en-US" smtClean="0"/>
              <a:pPr/>
              <a:t>‹#›</a:t>
            </a:fld>
            <a:endParaRPr lang="en-US" altLang="en-US"/>
          </a:p>
        </p:txBody>
      </p:sp>
    </p:spTree>
    <p:extLst>
      <p:ext uri="{BB962C8B-B14F-4D97-AF65-F5344CB8AC3E}">
        <p14:creationId xmlns:p14="http://schemas.microsoft.com/office/powerpoint/2010/main" val="21092632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D65DB-6C1C-8344-A853-DB6D52BC5DB7}" type="datetimeFigureOut">
              <a:rPr lang="en-US" smtClean="0"/>
              <a:t>4/9/2017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FD958-75D2-C647-BE96-3B36ADE95E0A}" type="slidenum">
              <a:rPr lang="en-US" smtClean="0"/>
              <a:t>‹#›</a:t>
            </a:fld>
            <a:endParaRPr lang="en-US"/>
          </a:p>
        </p:txBody>
      </p:sp>
    </p:spTree>
    <p:extLst>
      <p:ext uri="{BB962C8B-B14F-4D97-AF65-F5344CB8AC3E}">
        <p14:creationId xmlns:p14="http://schemas.microsoft.com/office/powerpoint/2010/main" val="961333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6" r:id="rId4"/>
    <p:sldLayoutId id="2147483652" r:id="rId5"/>
    <p:sldLayoutId id="2147483657" r:id="rId6"/>
    <p:sldLayoutId id="2147483655" r:id="rId7"/>
    <p:sldLayoutId id="2147483659" r:id="rId8"/>
  </p:sldLayoutIdLst>
  <p:timing>
    <p:tnLst>
      <p:par>
        <p:cTn id="1" dur="indefinite" restart="never" nodeType="tmRoot"/>
      </p:par>
    </p:tnLst>
  </p:timing>
  <p:txStyles>
    <p:titleStyle>
      <a:lvl1pPr algn="ctr" defTabSz="457200" rtl="0" eaLnBrk="1" latinLnBrk="0" hangingPunct="1">
        <a:spcBef>
          <a:spcPct val="0"/>
        </a:spcBef>
        <a:buNone/>
        <a:defRPr sz="4400" b="0" kern="1200">
          <a:solidFill>
            <a:schemeClr val="tx1"/>
          </a:solidFill>
          <a:latin typeface="+mj-lt"/>
          <a:ea typeface="Lato Regular" panose="020F0502020204030203" pitchFamily="34" charset="0"/>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Lato Regular" panose="020F0502020204030203" pitchFamily="34" charset="0"/>
          <a:cs typeface="Lato Regular" panose="020F0502020204030203"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Lato Regular" panose="020F0502020204030203" pitchFamily="34" charset="0"/>
          <a:cs typeface="Lato Regular" panose="020F0502020204030203"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Lato Regular" panose="020F0502020204030203" pitchFamily="34" charset="0"/>
          <a:cs typeface="Lato Regular" panose="020F0502020204030203"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Lato Regular" panose="020F0502020204030203" pitchFamily="34" charset="0"/>
          <a:cs typeface="Lato Regular" panose="020F0502020204030203"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mn-lt"/>
          <a:ea typeface="Lato Regular" panose="020F0502020204030203" pitchFamily="34" charset="0"/>
          <a:cs typeface="Lato Regular"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21207" y="4056185"/>
            <a:ext cx="8607027" cy="1262706"/>
          </a:xfrm>
        </p:spPr>
        <p:txBody>
          <a:bodyPr>
            <a:noAutofit/>
          </a:bodyPr>
          <a:lstStyle/>
          <a:p>
            <a:r>
              <a:rPr lang="en-US" sz="2800" dirty="0" smtClean="0">
                <a:latin typeface="Arial Black" panose="020B0A04020102020204" pitchFamily="34" charset="0"/>
              </a:rPr>
              <a:t>Outstanding Women in Leadership &amp; Service</a:t>
            </a:r>
            <a:endParaRPr lang="en-US" sz="2800" dirty="0">
              <a:latin typeface="Arial Black" panose="020B0A04020102020204" pitchFamily="34" charset="0"/>
            </a:endParaRPr>
          </a:p>
        </p:txBody>
      </p:sp>
      <p:sp>
        <p:nvSpPr>
          <p:cNvPr id="7" name="Subtitle 6"/>
          <p:cNvSpPr>
            <a:spLocks noGrp="1"/>
          </p:cNvSpPr>
          <p:nvPr>
            <p:ph type="subTitle" idx="1"/>
          </p:nvPr>
        </p:nvSpPr>
        <p:spPr>
          <a:xfrm>
            <a:off x="521206" y="5340459"/>
            <a:ext cx="8607027" cy="1177572"/>
          </a:xfrm>
        </p:spPr>
        <p:txBody>
          <a:bodyPr>
            <a:normAutofit/>
          </a:bodyPr>
          <a:lstStyle/>
          <a:p>
            <a:r>
              <a:rPr lang="en-US" dirty="0" smtClean="0">
                <a:latin typeface="Arial Black" panose="020B0A04020102020204" pitchFamily="34" charset="0"/>
              </a:rPr>
              <a:t>District 4  Area </a:t>
            </a:r>
            <a:r>
              <a:rPr lang="en-US" dirty="0" smtClean="0">
                <a:latin typeface="Arial Black" panose="020B0A04020102020204" pitchFamily="34" charset="0"/>
              </a:rPr>
              <a:t>Workshop   2017</a:t>
            </a:r>
            <a:endParaRPr lang="en-US" dirty="0">
              <a:latin typeface="Arial Black" panose="020B0A04020102020204" pitchFamily="34" charset="0"/>
            </a:endParaRPr>
          </a:p>
          <a:p>
            <a:r>
              <a:rPr lang="en-US" dirty="0" smtClean="0">
                <a:latin typeface="Arial Black" panose="020B0A04020102020204" pitchFamily="34" charset="0"/>
              </a:rPr>
              <a:t>Governor  Lori Robinson </a:t>
            </a:r>
            <a:endParaRPr lang="en-US" dirty="0">
              <a:latin typeface="Arial Black" panose="020B0A04020102020204" pitchFamily="34" charset="0"/>
            </a:endParaRPr>
          </a:p>
        </p:txBody>
      </p:sp>
    </p:spTree>
    <p:extLst>
      <p:ext uri="{BB962C8B-B14F-4D97-AF65-F5344CB8AC3E}">
        <p14:creationId xmlns:p14="http://schemas.microsoft.com/office/powerpoint/2010/main" val="163319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Club Officer Forms</a:t>
            </a:r>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Request </a:t>
            </a:r>
            <a:r>
              <a:rPr lang="en-US" dirty="0"/>
              <a:t>included in Operational update</a:t>
            </a:r>
          </a:p>
          <a:p>
            <a:r>
              <a:rPr lang="en-US" dirty="0"/>
              <a:t>Email to all club presidents and treasurers to go out this week</a:t>
            </a:r>
          </a:p>
          <a:p>
            <a:pPr lvl="1"/>
            <a:r>
              <a:rPr lang="en-US" dirty="0"/>
              <a:t>Online form</a:t>
            </a:r>
          </a:p>
          <a:p>
            <a:pPr lvl="1"/>
            <a:r>
              <a:rPr lang="en-US" dirty="0"/>
              <a:t>Fillable PDF form</a:t>
            </a:r>
          </a:p>
          <a:p>
            <a:pPr lvl="1"/>
            <a:r>
              <a:rPr lang="en-US" dirty="0"/>
              <a:t>Word document</a:t>
            </a:r>
          </a:p>
          <a:p>
            <a:r>
              <a:rPr lang="en-US" dirty="0"/>
              <a:t>Forms due </a:t>
            </a:r>
            <a:r>
              <a:rPr lang="en-US" b="1" dirty="0"/>
              <a:t>31 May</a:t>
            </a:r>
          </a:p>
          <a:p>
            <a:r>
              <a:rPr lang="en-US" dirty="0"/>
              <a:t>All clubs must submit a form.</a:t>
            </a:r>
          </a:p>
          <a:p>
            <a:endParaRPr lang="en-US" dirty="0"/>
          </a:p>
        </p:txBody>
      </p:sp>
    </p:spTree>
    <p:extLst>
      <p:ext uri="{BB962C8B-B14F-4D97-AF65-F5344CB8AC3E}">
        <p14:creationId xmlns:p14="http://schemas.microsoft.com/office/powerpoint/2010/main" val="26615006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r>
            <a:br>
              <a:rPr lang="en-US" dirty="0"/>
            </a:br>
            <a:r>
              <a:rPr lang="en-US" dirty="0"/>
              <a:t> </a:t>
            </a:r>
            <a:r>
              <a:rPr lang="en-US" b="1" dirty="0"/>
              <a:t>Electronic Communications Policy</a:t>
            </a:r>
            <a:r>
              <a:rPr lang="en-US" b="1" dirty="0" smtClean="0"/>
              <a:t> </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Electronic </a:t>
            </a:r>
            <a:r>
              <a:rPr lang="en-US" dirty="0"/>
              <a:t>Communications Policies include: </a:t>
            </a:r>
            <a:endParaRPr lang="en-US" dirty="0" smtClean="0"/>
          </a:p>
          <a:p>
            <a:pPr marL="0" indent="0">
              <a:buNone/>
            </a:pPr>
            <a:r>
              <a:rPr lang="en-US" dirty="0" smtClean="0"/>
              <a:t>• </a:t>
            </a:r>
            <a:r>
              <a:rPr lang="en-US" dirty="0"/>
              <a:t>Networking Policy </a:t>
            </a:r>
            <a:endParaRPr lang="en-US" dirty="0" smtClean="0"/>
          </a:p>
          <a:p>
            <a:pPr marL="0" indent="0">
              <a:buNone/>
            </a:pPr>
            <a:r>
              <a:rPr lang="en-US" dirty="0" smtClean="0"/>
              <a:t>• </a:t>
            </a:r>
            <a:r>
              <a:rPr lang="en-US" dirty="0"/>
              <a:t>Email Policy </a:t>
            </a:r>
            <a:endParaRPr lang="en-US" dirty="0" smtClean="0"/>
          </a:p>
          <a:p>
            <a:pPr marL="0" indent="0">
              <a:buNone/>
            </a:pPr>
            <a:r>
              <a:rPr lang="en-US" dirty="0" smtClean="0"/>
              <a:t>• </a:t>
            </a:r>
            <a:r>
              <a:rPr lang="en-US" dirty="0"/>
              <a:t>Social Media </a:t>
            </a:r>
            <a:r>
              <a:rPr lang="en-US" dirty="0" smtClean="0"/>
              <a:t>Policy</a:t>
            </a:r>
          </a:p>
          <a:p>
            <a:pPr marL="0" indent="0">
              <a:buNone/>
            </a:pPr>
            <a:r>
              <a:rPr lang="en-US" dirty="0" smtClean="0"/>
              <a:t> </a:t>
            </a:r>
            <a:r>
              <a:rPr lang="en-US" dirty="0"/>
              <a:t>• Club and District Websites Policy</a:t>
            </a:r>
          </a:p>
        </p:txBody>
      </p:sp>
    </p:spTree>
    <p:extLst>
      <p:ext uri="{BB962C8B-B14F-4D97-AF65-F5344CB8AC3E}">
        <p14:creationId xmlns:p14="http://schemas.microsoft.com/office/powerpoint/2010/main" val="21925856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Electronic Communications Guidelines</a:t>
            </a:r>
          </a:p>
        </p:txBody>
      </p:sp>
      <p:sp>
        <p:nvSpPr>
          <p:cNvPr id="3" name="Content Placeholder 2"/>
          <p:cNvSpPr>
            <a:spLocks noGrp="1"/>
          </p:cNvSpPr>
          <p:nvPr>
            <p:ph idx="1"/>
          </p:nvPr>
        </p:nvSpPr>
        <p:spPr/>
        <p:txBody>
          <a:bodyPr/>
          <a:lstStyle/>
          <a:p>
            <a:pPr marL="0" indent="0">
              <a:buNone/>
            </a:pPr>
            <a:r>
              <a:rPr lang="en-US" dirty="0"/>
              <a:t>Networking can be identified as </a:t>
            </a:r>
            <a:endParaRPr lang="en-US" dirty="0" smtClean="0"/>
          </a:p>
          <a:p>
            <a:pPr marL="0" indent="0">
              <a:buNone/>
            </a:pPr>
            <a:endParaRPr lang="en-US" dirty="0"/>
          </a:p>
          <a:p>
            <a:pPr marL="0" indent="0">
              <a:buNone/>
            </a:pPr>
            <a:endParaRPr lang="en-US" dirty="0" smtClean="0"/>
          </a:p>
          <a:p>
            <a:r>
              <a:rPr lang="en-US" dirty="0" smtClean="0"/>
              <a:t> </a:t>
            </a:r>
            <a:r>
              <a:rPr lang="en-US" dirty="0"/>
              <a:t>An interaction with others to exchange information and develop professional or social contacts. </a:t>
            </a:r>
            <a:endParaRPr lang="en-US" dirty="0" smtClean="0"/>
          </a:p>
          <a:p>
            <a:endParaRPr lang="en-US" dirty="0"/>
          </a:p>
        </p:txBody>
      </p:sp>
    </p:spTree>
    <p:extLst>
      <p:ext uri="{BB962C8B-B14F-4D97-AF65-F5344CB8AC3E}">
        <p14:creationId xmlns:p14="http://schemas.microsoft.com/office/powerpoint/2010/main" val="26118208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b="1" dirty="0" smtClean="0"/>
              <a:t>Social </a:t>
            </a:r>
            <a:r>
              <a:rPr lang="en-US" b="1" dirty="0"/>
              <a:t>Networking in Zonta </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smtClean="0"/>
          </a:p>
          <a:p>
            <a:r>
              <a:rPr lang="en-US" dirty="0" smtClean="0"/>
              <a:t>Facebook</a:t>
            </a:r>
            <a:r>
              <a:rPr lang="en-US" dirty="0"/>
              <a:t>, </a:t>
            </a:r>
            <a:endParaRPr lang="en-US" dirty="0" smtClean="0"/>
          </a:p>
          <a:p>
            <a:r>
              <a:rPr lang="en-US" dirty="0" smtClean="0"/>
              <a:t>LinkedIn</a:t>
            </a:r>
            <a:r>
              <a:rPr lang="en-US" dirty="0"/>
              <a:t>, </a:t>
            </a:r>
            <a:endParaRPr lang="en-US" dirty="0" smtClean="0"/>
          </a:p>
          <a:p>
            <a:r>
              <a:rPr lang="en-US" dirty="0" smtClean="0"/>
              <a:t>Twitter</a:t>
            </a:r>
            <a:r>
              <a:rPr lang="en-US" dirty="0"/>
              <a:t>, </a:t>
            </a:r>
            <a:endParaRPr lang="en-US" dirty="0" smtClean="0"/>
          </a:p>
          <a:p>
            <a:r>
              <a:rPr lang="en-US" dirty="0" smtClean="0"/>
              <a:t>YouTube </a:t>
            </a:r>
            <a:r>
              <a:rPr lang="en-US" dirty="0"/>
              <a:t>and </a:t>
            </a:r>
            <a:endParaRPr lang="en-US" dirty="0" smtClean="0"/>
          </a:p>
          <a:p>
            <a:r>
              <a:rPr lang="en-US" dirty="0" smtClean="0"/>
              <a:t>Instagram </a:t>
            </a:r>
          </a:p>
          <a:p>
            <a:endParaRPr lang="en-US" dirty="0"/>
          </a:p>
        </p:txBody>
      </p:sp>
    </p:spTree>
    <p:extLst>
      <p:ext uri="{BB962C8B-B14F-4D97-AF65-F5344CB8AC3E}">
        <p14:creationId xmlns:p14="http://schemas.microsoft.com/office/powerpoint/2010/main" val="9347495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Basic guidelines</a:t>
            </a:r>
            <a:endParaRPr lang="en-US" b="1" dirty="0"/>
          </a:p>
        </p:txBody>
      </p:sp>
      <p:sp>
        <p:nvSpPr>
          <p:cNvPr id="3" name="Content Placeholder 2"/>
          <p:cNvSpPr>
            <a:spLocks noGrp="1"/>
          </p:cNvSpPr>
          <p:nvPr>
            <p:ph idx="1"/>
          </p:nvPr>
        </p:nvSpPr>
        <p:spPr/>
        <p:txBody>
          <a:bodyPr/>
          <a:lstStyle/>
          <a:p>
            <a:r>
              <a:rPr lang="en-US" dirty="0" smtClean="0"/>
              <a:t>Administrator </a:t>
            </a:r>
            <a:r>
              <a:rPr lang="en-US" dirty="0"/>
              <a:t>or a social media </a:t>
            </a:r>
            <a:r>
              <a:rPr lang="en-US" dirty="0" smtClean="0"/>
              <a:t>committee</a:t>
            </a:r>
          </a:p>
          <a:p>
            <a:r>
              <a:rPr lang="en-US" dirty="0" smtClean="0"/>
              <a:t>Write your own club or district social media policy </a:t>
            </a:r>
          </a:p>
          <a:p>
            <a:r>
              <a:rPr lang="en-US" dirty="0" smtClean="0"/>
              <a:t>Use social media to advertise</a:t>
            </a:r>
          </a:p>
          <a:p>
            <a:endParaRPr lang="en-US" dirty="0" smtClean="0"/>
          </a:p>
          <a:p>
            <a:r>
              <a:rPr lang="en-US" b="1" dirty="0" smtClean="0"/>
              <a:t>Remember that posts and pictures on the web stay forever!</a:t>
            </a:r>
            <a:endParaRPr lang="en-US" b="1" dirty="0"/>
          </a:p>
        </p:txBody>
      </p:sp>
    </p:spTree>
    <p:extLst>
      <p:ext uri="{BB962C8B-B14F-4D97-AF65-F5344CB8AC3E}">
        <p14:creationId xmlns:p14="http://schemas.microsoft.com/office/powerpoint/2010/main" val="13587748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Zonta International, politics and </a:t>
            </a:r>
            <a:r>
              <a:rPr lang="en-US" b="1" dirty="0" smtClean="0"/>
              <a:t/>
            </a:r>
            <a:br>
              <a:rPr lang="en-US" b="1" dirty="0" smtClean="0"/>
            </a:br>
            <a:r>
              <a:rPr lang="en-US" b="1" dirty="0" smtClean="0"/>
              <a:t>political </a:t>
            </a:r>
            <a:r>
              <a:rPr lang="en-US" b="1" dirty="0"/>
              <a:t>parties </a:t>
            </a: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We </a:t>
            </a:r>
            <a:r>
              <a:rPr lang="en-US" dirty="0" err="1"/>
              <a:t>Zontians</a:t>
            </a:r>
            <a:r>
              <a:rPr lang="en-US" dirty="0"/>
              <a:t> contribute to shaping our societies via service and advocacy. To be effective advocates for human rights and fulfill our mission to empower women worldwide, we must actively engage in the political process. </a:t>
            </a:r>
          </a:p>
        </p:txBody>
      </p:sp>
    </p:spTree>
    <p:extLst>
      <p:ext uri="{BB962C8B-B14F-4D97-AF65-F5344CB8AC3E}">
        <p14:creationId xmlns:p14="http://schemas.microsoft.com/office/powerpoint/2010/main" val="7181097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“Nonpartisan” means “not influenced by, affiliated with, or supporting the interest or policies of any person or </a:t>
            </a:r>
            <a:r>
              <a:rPr lang="en-US" dirty="0" smtClean="0"/>
              <a:t>party</a:t>
            </a:r>
            <a:r>
              <a:rPr lang="en-US" dirty="0"/>
              <a:t>”. </a:t>
            </a:r>
            <a:endParaRPr lang="en-US" dirty="0" smtClean="0"/>
          </a:p>
          <a:p>
            <a:pPr marL="0" indent="0">
              <a:buNone/>
            </a:pPr>
            <a:endParaRPr lang="en-US" dirty="0"/>
          </a:p>
          <a:p>
            <a:pPr marL="0" indent="0">
              <a:buNone/>
            </a:pPr>
            <a:r>
              <a:rPr lang="en-US" b="1" dirty="0"/>
              <a:t>Zonta International</a:t>
            </a:r>
            <a:r>
              <a:rPr lang="en-US" dirty="0"/>
              <a:t>, its districts and clubs SHALL BE nonpartisan and nonsectarian (Zonta International Bylaws, Article III, Section 1, Policy) </a:t>
            </a:r>
          </a:p>
        </p:txBody>
      </p:sp>
    </p:spTree>
    <p:extLst>
      <p:ext uri="{BB962C8B-B14F-4D97-AF65-F5344CB8AC3E}">
        <p14:creationId xmlns:p14="http://schemas.microsoft.com/office/powerpoint/2010/main" val="9288683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Supporting our mission</a:t>
            </a:r>
          </a:p>
        </p:txBody>
      </p:sp>
      <p:sp>
        <p:nvSpPr>
          <p:cNvPr id="3" name="Content Placeholder 2"/>
          <p:cNvSpPr>
            <a:spLocks noGrp="1"/>
          </p:cNvSpPr>
          <p:nvPr>
            <p:ph idx="1"/>
          </p:nvPr>
        </p:nvSpPr>
        <p:spPr/>
        <p:txBody>
          <a:bodyPr/>
          <a:lstStyle/>
          <a:p>
            <a:pPr marL="0" indent="0">
              <a:buNone/>
            </a:pPr>
            <a:r>
              <a:rPr lang="en-US" dirty="0" smtClean="0"/>
              <a:t>We </a:t>
            </a:r>
            <a:r>
              <a:rPr lang="en-US" dirty="0"/>
              <a:t>request ALL political parties to: </a:t>
            </a:r>
            <a:endParaRPr lang="en-US" dirty="0" smtClean="0"/>
          </a:p>
          <a:p>
            <a:pPr marL="0" indent="0">
              <a:buNone/>
            </a:pPr>
            <a:endParaRPr lang="en-US" dirty="0"/>
          </a:p>
          <a:p>
            <a:pPr marL="0" indent="0">
              <a:buNone/>
            </a:pPr>
            <a:r>
              <a:rPr lang="en-US" dirty="0"/>
              <a:t> respect women’s human rights and </a:t>
            </a:r>
            <a:endParaRPr lang="en-US" dirty="0" smtClean="0"/>
          </a:p>
          <a:p>
            <a:pPr marL="0" indent="0">
              <a:buNone/>
            </a:pPr>
            <a:endParaRPr lang="en-US" dirty="0"/>
          </a:p>
          <a:p>
            <a:pPr marL="0" indent="0">
              <a:buNone/>
            </a:pPr>
            <a:r>
              <a:rPr lang="en-US" dirty="0" smtClean="0"/>
              <a:t> </a:t>
            </a:r>
            <a:r>
              <a:rPr lang="en-US" dirty="0"/>
              <a:t>propose and implement legislation that improves the legal, political, economic, educational, health and professional status of women. </a:t>
            </a:r>
          </a:p>
        </p:txBody>
      </p:sp>
    </p:spTree>
    <p:extLst>
      <p:ext uri="{BB962C8B-B14F-4D97-AF65-F5344CB8AC3E}">
        <p14:creationId xmlns:p14="http://schemas.microsoft.com/office/powerpoint/2010/main" val="11402176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Women's March to Washington </a:t>
            </a:r>
          </a:p>
        </p:txBody>
      </p:sp>
      <p:sp>
        <p:nvSpPr>
          <p:cNvPr id="3" name="Content Placeholder 2"/>
          <p:cNvSpPr>
            <a:spLocks noGrp="1"/>
          </p:cNvSpPr>
          <p:nvPr>
            <p:ph idx="1"/>
          </p:nvPr>
        </p:nvSpPr>
        <p:spPr/>
        <p:txBody>
          <a:bodyPr>
            <a:normAutofit fontScale="77500" lnSpcReduction="20000"/>
          </a:bodyPr>
          <a:lstStyle/>
          <a:p>
            <a:r>
              <a:rPr lang="en-US" dirty="0"/>
              <a:t>Recommends districts, clubs and members to follow the news thoroughly before they decide to participate to be sure that the purpose of the march does not shift towards partisan or sectarian issues and that the participation in the march does not jeopardize the safety and security of any </a:t>
            </a:r>
            <a:r>
              <a:rPr lang="en-US" dirty="0" err="1"/>
              <a:t>Zontian</a:t>
            </a:r>
            <a:r>
              <a:rPr lang="en-US" dirty="0"/>
              <a:t>. </a:t>
            </a:r>
            <a:endParaRPr lang="en-US" dirty="0" smtClean="0"/>
          </a:p>
          <a:p>
            <a:r>
              <a:rPr lang="en-US" dirty="0" smtClean="0"/>
              <a:t> </a:t>
            </a:r>
            <a:r>
              <a:rPr lang="en-US" dirty="0"/>
              <a:t>Advises districts and clubs that want to participate, that signs, comments, statements and any form for public communication shall focus only on Zonta International’s campaign Zonta Says No to violence Against Women and our position on equal rights for all women. </a:t>
            </a:r>
            <a:endParaRPr lang="en-US" dirty="0" smtClean="0"/>
          </a:p>
          <a:p>
            <a:r>
              <a:rPr lang="en-US" dirty="0" smtClean="0"/>
              <a:t>Reinforces that participation in the march is volunteer. </a:t>
            </a:r>
            <a:endParaRPr lang="en-US" dirty="0"/>
          </a:p>
        </p:txBody>
      </p:sp>
    </p:spTree>
    <p:extLst>
      <p:ext uri="{BB962C8B-B14F-4D97-AF65-F5344CB8AC3E}">
        <p14:creationId xmlns:p14="http://schemas.microsoft.com/office/powerpoint/2010/main" val="37450299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District 4 Membership Numbers </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b="1" i="1" u="sng" dirty="0" smtClean="0"/>
              <a:t>Clubs</a:t>
            </a:r>
            <a:endParaRPr lang="en-US" b="1" i="1" u="sng" dirty="0"/>
          </a:p>
          <a:p>
            <a:r>
              <a:rPr lang="en-US" dirty="0" smtClean="0"/>
              <a:t>As of May 31</a:t>
            </a:r>
            <a:r>
              <a:rPr lang="en-US" baseline="30000" dirty="0" smtClean="0"/>
              <a:t>st</a:t>
            </a:r>
            <a:r>
              <a:rPr lang="en-US" dirty="0" smtClean="0"/>
              <a:t> 2016   we had 38</a:t>
            </a:r>
          </a:p>
          <a:p>
            <a:r>
              <a:rPr lang="en-US" dirty="0" smtClean="0"/>
              <a:t>As of June 1</a:t>
            </a:r>
            <a:r>
              <a:rPr lang="en-US" baseline="30000" dirty="0" smtClean="0"/>
              <a:t>st</a:t>
            </a:r>
            <a:r>
              <a:rPr lang="en-US" dirty="0" smtClean="0"/>
              <a:t> 2016     we lost the club of Hamilton 2                           37 clubs</a:t>
            </a:r>
          </a:p>
          <a:p>
            <a:endParaRPr lang="en-US" dirty="0"/>
          </a:p>
          <a:p>
            <a:pPr marL="0" indent="0">
              <a:buNone/>
            </a:pPr>
            <a:r>
              <a:rPr lang="en-US" b="1" i="1" u="sng" dirty="0" smtClean="0"/>
              <a:t>Members </a:t>
            </a:r>
          </a:p>
          <a:p>
            <a:r>
              <a:rPr lang="en-US" dirty="0" smtClean="0"/>
              <a:t>As </a:t>
            </a:r>
            <a:r>
              <a:rPr lang="en-US" dirty="0"/>
              <a:t>of May 31</a:t>
            </a:r>
            <a:r>
              <a:rPr lang="en-US" baseline="30000" dirty="0"/>
              <a:t>st</a:t>
            </a:r>
            <a:r>
              <a:rPr lang="en-US" dirty="0"/>
              <a:t> 2016 </a:t>
            </a:r>
            <a:r>
              <a:rPr lang="en-US" dirty="0" smtClean="0"/>
              <a:t>38      members  896 </a:t>
            </a:r>
          </a:p>
          <a:p>
            <a:r>
              <a:rPr lang="en-US" dirty="0"/>
              <a:t>As of June 1</a:t>
            </a:r>
            <a:r>
              <a:rPr lang="en-US" baseline="30000" dirty="0"/>
              <a:t>st</a:t>
            </a:r>
            <a:r>
              <a:rPr lang="en-US" dirty="0"/>
              <a:t> 2016 </a:t>
            </a:r>
            <a:r>
              <a:rPr lang="en-US" dirty="0" smtClean="0"/>
              <a:t> 37      members  876           </a:t>
            </a:r>
            <a:r>
              <a:rPr lang="en-US" b="1" i="1" u="sng" dirty="0" smtClean="0"/>
              <a:t>But  </a:t>
            </a:r>
            <a:r>
              <a:rPr lang="en-US" dirty="0" smtClean="0"/>
              <a:t>   94 new members</a:t>
            </a:r>
            <a:endParaRPr lang="en-US" dirty="0"/>
          </a:p>
        </p:txBody>
      </p:sp>
    </p:spTree>
    <p:extLst>
      <p:ext uri="{BB962C8B-B14F-4D97-AF65-F5344CB8AC3E}">
        <p14:creationId xmlns:p14="http://schemas.microsoft.com/office/powerpoint/2010/main" val="2704177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758" y="1244526"/>
            <a:ext cx="7003228" cy="1395805"/>
          </a:xfrm>
        </p:spPr>
        <p:txBody>
          <a:bodyPr>
            <a:normAutofit fontScale="90000"/>
          </a:bodyPr>
          <a:lstStyle/>
          <a:p>
            <a:r>
              <a:rPr lang="en-US" sz="6675" b="1" i="1" dirty="0"/>
              <a:t/>
            </a:r>
            <a:br>
              <a:rPr lang="en-US" sz="6675" b="1" i="1" dirty="0"/>
            </a:br>
            <a:r>
              <a:rPr lang="en-US" sz="6675" b="1" i="1" dirty="0"/>
              <a:t/>
            </a:r>
            <a:br>
              <a:rPr lang="en-US" sz="6675" b="1" i="1" dirty="0"/>
            </a:br>
            <a:r>
              <a:rPr lang="en-US" sz="6675" b="1" i="1" dirty="0"/>
              <a:t/>
            </a:r>
            <a:br>
              <a:rPr lang="en-US" sz="6675" b="1" i="1" dirty="0"/>
            </a:br>
            <a:r>
              <a:rPr lang="en-US" sz="6675" b="1" i="1" dirty="0"/>
              <a:t>Save the dates      </a:t>
            </a:r>
            <a:r>
              <a:rPr lang="en-US" dirty="0" smtClean="0"/>
              <a:t/>
            </a:r>
            <a:br>
              <a:rPr lang="en-US" dirty="0" smtClean="0"/>
            </a:br>
            <a:r>
              <a:rPr lang="en-US" sz="4500" b="1" dirty="0"/>
              <a:t>District 4  OWLS </a:t>
            </a:r>
            <a:br>
              <a:rPr lang="en-US" sz="4500" b="1" dirty="0"/>
            </a:br>
            <a:r>
              <a:rPr lang="en-US" sz="3675" b="1" dirty="0"/>
              <a:t>Leading the Way    Area Workshops</a:t>
            </a:r>
            <a:r>
              <a:rPr lang="en-US" sz="2700" b="1" dirty="0"/>
              <a:t/>
            </a:r>
            <a:br>
              <a:rPr lang="en-US" sz="2700" b="1" dirty="0"/>
            </a:br>
            <a:r>
              <a:rPr lang="en-US" sz="3000" b="1" dirty="0"/>
              <a:t>April 8</a:t>
            </a:r>
            <a:r>
              <a:rPr lang="en-US" sz="3000" b="1" baseline="30000" dirty="0"/>
              <a:t>th</a:t>
            </a:r>
            <a:r>
              <a:rPr lang="en-US" sz="3000" b="1" dirty="0"/>
              <a:t>  Area 3 &amp; 4 St. </a:t>
            </a:r>
            <a:r>
              <a:rPr lang="en-US" sz="3000" b="1" dirty="0" err="1"/>
              <a:t>Catharines</a:t>
            </a:r>
            <a:r>
              <a:rPr lang="en-US" sz="3000" b="1" dirty="0"/>
              <a:t>    </a:t>
            </a:r>
            <a:br>
              <a:rPr lang="en-US" sz="3000" b="1" dirty="0"/>
            </a:br>
            <a:r>
              <a:rPr lang="en-US" sz="3000" b="1" dirty="0"/>
              <a:t>April 22</a:t>
            </a:r>
            <a:r>
              <a:rPr lang="en-US" sz="3000" b="1" baseline="30000" dirty="0"/>
              <a:t>nd</a:t>
            </a:r>
            <a:r>
              <a:rPr lang="en-US" sz="3000" b="1" dirty="0"/>
              <a:t> Area  5 &amp; 6 Bradford </a:t>
            </a:r>
            <a:br>
              <a:rPr lang="en-US" sz="3000" b="1" dirty="0"/>
            </a:br>
            <a:r>
              <a:rPr lang="en-US" sz="3000" b="1" dirty="0"/>
              <a:t>April 29</a:t>
            </a:r>
            <a:r>
              <a:rPr lang="en-US" sz="3000" b="1" baseline="30000" dirty="0"/>
              <a:t>th</a:t>
            </a:r>
            <a:r>
              <a:rPr lang="en-US" sz="3000" b="1" dirty="0"/>
              <a:t> Area  1 &amp; 2 Stratford</a:t>
            </a:r>
            <a:br>
              <a:rPr lang="en-US" sz="3000" b="1" dirty="0"/>
            </a:br>
            <a:r>
              <a:rPr lang="en-US" sz="3000" b="1" dirty="0"/>
              <a:t/>
            </a:r>
            <a:br>
              <a:rPr lang="en-US" sz="3000" b="1" dirty="0"/>
            </a:br>
            <a:r>
              <a:rPr lang="en-US" sz="2325" b="1" dirty="0"/>
              <a:t>Round Tables - Risk Management - ZI Projects - Fellowship</a:t>
            </a:r>
            <a:br>
              <a:rPr lang="en-US" sz="2325" b="1" dirty="0"/>
            </a:br>
            <a:r>
              <a:rPr lang="en-US" sz="2325" b="1" dirty="0"/>
              <a:t>Professional Development - Advocacy &amp; Service Activities   </a:t>
            </a:r>
          </a:p>
        </p:txBody>
      </p:sp>
      <p:pic>
        <p:nvPicPr>
          <p:cNvPr id="8" name="Content Placeholder 4" descr="owl-yellow-brown"/>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325958" y="1374962"/>
            <a:ext cx="653528" cy="644114"/>
          </a:xfrm>
          <a:prstGeom prst="rect">
            <a:avLst/>
          </a:prstGeom>
          <a:noFill/>
          <a:ln>
            <a:noFill/>
          </a:ln>
        </p:spPr>
      </p:pic>
      <p:sp>
        <p:nvSpPr>
          <p:cNvPr id="9" name="Content Placeholder 8"/>
          <p:cNvSpPr>
            <a:spLocks noGrp="1"/>
          </p:cNvSpPr>
          <p:nvPr>
            <p:ph sz="half" idx="2"/>
          </p:nvPr>
        </p:nvSpPr>
        <p:spPr/>
        <p:txBody>
          <a:bodyPr/>
          <a:lstStyle/>
          <a:p>
            <a:endParaRPr lang="en-US" dirty="0" smtClean="0"/>
          </a:p>
          <a:p>
            <a:pPr lvl="4"/>
            <a:endParaRPr lang="en-US" dirty="0"/>
          </a:p>
          <a:p>
            <a:endParaRPr lang="en-US" dirty="0"/>
          </a:p>
        </p:txBody>
      </p:sp>
      <p:pic>
        <p:nvPicPr>
          <p:cNvPr id="10" name="Content Placeholder 4" descr="owl-yellow-brown"/>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060167" y="1374962"/>
            <a:ext cx="621254" cy="644114"/>
          </a:xfrm>
          <a:prstGeom prst="rect">
            <a:avLst/>
          </a:prstGeom>
          <a:noFill/>
          <a:ln>
            <a:noFill/>
          </a:ln>
        </p:spPr>
      </p:pic>
      <p:sp>
        <p:nvSpPr>
          <p:cNvPr id="3" name="Content Placeholder 2"/>
          <p:cNvSpPr>
            <a:spLocks noGrp="1"/>
          </p:cNvSpPr>
          <p:nvPr>
            <p:ph sz="half" idx="1"/>
          </p:nvPr>
        </p:nvSpPr>
        <p:spPr/>
        <p:txBody>
          <a:bodyPr/>
          <a:lstStyle/>
          <a:p>
            <a:endParaRPr lang="en-US"/>
          </a:p>
        </p:txBody>
      </p:sp>
    </p:spTree>
    <p:extLst>
      <p:ext uri="{BB962C8B-B14F-4D97-AF65-F5344CB8AC3E}">
        <p14:creationId xmlns:p14="http://schemas.microsoft.com/office/powerpoint/2010/main" val="2309872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mn-lt"/>
              </a:rPr>
              <a:t>Outstanding Women in Leadership &amp; Service </a:t>
            </a:r>
            <a:endParaRPr lang="en-US" b="1" dirty="0">
              <a:latin typeface="+mn-lt"/>
            </a:endParaRPr>
          </a:p>
        </p:txBody>
      </p:sp>
      <p:sp>
        <p:nvSpPr>
          <p:cNvPr id="4" name="Rectangle 11"/>
          <p:cNvSpPr>
            <a:spLocks noChangeArrowheads="1"/>
          </p:cNvSpPr>
          <p:nvPr/>
        </p:nvSpPr>
        <p:spPr bwMode="auto">
          <a:xfrm>
            <a:off x="1641297" y="203063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5" name="Rectangle 12"/>
          <p:cNvSpPr>
            <a:spLocks noChangeArrowheads="1"/>
          </p:cNvSpPr>
          <p:nvPr/>
        </p:nvSpPr>
        <p:spPr bwMode="auto">
          <a:xfrm>
            <a:off x="762001" y="175133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6" name="Rectangle 13"/>
          <p:cNvSpPr>
            <a:spLocks noChangeArrowheads="1"/>
          </p:cNvSpPr>
          <p:nvPr/>
        </p:nvSpPr>
        <p:spPr bwMode="auto">
          <a:xfrm>
            <a:off x="1641297" y="262594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3" name="Content Placeholder 2"/>
          <p:cNvSpPr>
            <a:spLocks noGrp="1"/>
          </p:cNvSpPr>
          <p:nvPr>
            <p:ph idx="1"/>
          </p:nvPr>
        </p:nvSpPr>
        <p:spPr>
          <a:xfrm>
            <a:off x="762000" y="1020961"/>
            <a:ext cx="7924800" cy="4976251"/>
          </a:xfrm>
        </p:spPr>
        <p:txBody>
          <a:bodyPr>
            <a:normAutofit lnSpcReduction="10000"/>
          </a:bodyPr>
          <a:lstStyle/>
          <a:p>
            <a:pPr marL="0" indent="0">
              <a:buNone/>
            </a:pPr>
            <a:endParaRPr lang="en-US" dirty="0" smtClean="0"/>
          </a:p>
          <a:p>
            <a:pPr marL="0" indent="0" algn="ctr">
              <a:buNone/>
            </a:pPr>
            <a:r>
              <a:rPr lang="en-US" b="1" dirty="0" smtClean="0"/>
              <a:t>Thank you very much for attending!!</a:t>
            </a:r>
          </a:p>
          <a:p>
            <a:pPr marL="0" indent="0" algn="ctr">
              <a:buNone/>
            </a:pPr>
            <a:endParaRPr lang="en-US" b="1" dirty="0" smtClean="0"/>
          </a:p>
          <a:p>
            <a:pPr marL="0" indent="0" algn="ctr">
              <a:buNone/>
            </a:pPr>
            <a:r>
              <a:rPr lang="en-US" b="1" dirty="0" smtClean="0"/>
              <a:t>Please make sure you return </a:t>
            </a:r>
          </a:p>
          <a:p>
            <a:pPr marL="0" indent="0" algn="ctr">
              <a:buNone/>
            </a:pPr>
            <a:r>
              <a:rPr lang="en-US" b="1" dirty="0" smtClean="0"/>
              <a:t>your feedback forms </a:t>
            </a:r>
          </a:p>
          <a:p>
            <a:pPr marL="0" indent="0" algn="ctr">
              <a:buNone/>
            </a:pPr>
            <a:endParaRPr lang="en-US" b="1" dirty="0"/>
          </a:p>
          <a:p>
            <a:pPr marL="0" indent="0" algn="ctr">
              <a:buNone/>
            </a:pPr>
            <a:r>
              <a:rPr lang="en-US" b="1" dirty="0" smtClean="0"/>
              <a:t>Please Drive home safely </a:t>
            </a:r>
          </a:p>
          <a:p>
            <a:pPr marL="0" indent="0" algn="ctr">
              <a:buNone/>
            </a:pPr>
            <a:endParaRPr lang="en-US" b="1" dirty="0"/>
          </a:p>
          <a:p>
            <a:pPr marL="0" indent="0" algn="ctr">
              <a:buNone/>
            </a:pPr>
            <a:r>
              <a:rPr lang="en-US" b="1" dirty="0" smtClean="0"/>
              <a:t>Governor Lori </a:t>
            </a:r>
            <a:endParaRPr lang="en-US" b="1" dirty="0"/>
          </a:p>
        </p:txBody>
      </p:sp>
    </p:spTree>
    <p:extLst>
      <p:ext uri="{BB962C8B-B14F-4D97-AF65-F5344CB8AC3E}">
        <p14:creationId xmlns:p14="http://schemas.microsoft.com/office/powerpoint/2010/main" val="13556280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158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Welcome </a:t>
            </a:r>
            <a:endParaRPr lang="en-US" dirty="0"/>
          </a:p>
        </p:txBody>
      </p:sp>
      <p:sp>
        <p:nvSpPr>
          <p:cNvPr id="3" name="Content Placeholder 2"/>
          <p:cNvSpPr>
            <a:spLocks noGrp="1"/>
          </p:cNvSpPr>
          <p:nvPr>
            <p:ph idx="1"/>
          </p:nvPr>
        </p:nvSpPr>
        <p:spPr/>
        <p:txBody>
          <a:bodyPr/>
          <a:lstStyle/>
          <a:p>
            <a:pPr marL="0" indent="0" algn="ctr">
              <a:buNone/>
            </a:pPr>
            <a:r>
              <a:rPr lang="en-US" dirty="0" smtClean="0"/>
              <a:t>Thank you to the Zonta Club of </a:t>
            </a:r>
          </a:p>
          <a:p>
            <a:pPr marL="0" indent="0" algn="ctr">
              <a:buNone/>
            </a:pPr>
            <a:r>
              <a:rPr lang="en-US" dirty="0" smtClean="0"/>
              <a:t>St. </a:t>
            </a:r>
            <a:r>
              <a:rPr lang="en-US" dirty="0" err="1" smtClean="0"/>
              <a:t>Catharines</a:t>
            </a:r>
            <a:r>
              <a:rPr lang="en-US" dirty="0" smtClean="0"/>
              <a:t> </a:t>
            </a:r>
          </a:p>
          <a:p>
            <a:pPr marL="0" indent="0" algn="ctr">
              <a:buNone/>
            </a:pPr>
            <a:endParaRPr lang="en-US" dirty="0"/>
          </a:p>
          <a:p>
            <a:pPr marL="0" indent="0" algn="ctr">
              <a:buNone/>
            </a:pPr>
            <a:r>
              <a:rPr lang="en-US" dirty="0" smtClean="0"/>
              <a:t>Area Director  Karen Fritsch</a:t>
            </a:r>
          </a:p>
          <a:p>
            <a:pPr marL="0" indent="0" algn="ctr">
              <a:buNone/>
            </a:pPr>
            <a:endParaRPr lang="en-US" dirty="0"/>
          </a:p>
          <a:p>
            <a:pPr marL="0" indent="0" algn="ctr">
              <a:buNone/>
            </a:pPr>
            <a:r>
              <a:rPr lang="en-US" dirty="0" smtClean="0"/>
              <a:t>President   Janet Penny </a:t>
            </a:r>
            <a:endParaRPr lang="en-US" dirty="0"/>
          </a:p>
        </p:txBody>
      </p:sp>
    </p:spTree>
    <p:extLst>
      <p:ext uri="{BB962C8B-B14F-4D97-AF65-F5344CB8AC3E}">
        <p14:creationId xmlns:p14="http://schemas.microsoft.com/office/powerpoint/2010/main" val="15811646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latin typeface="+mn-lt"/>
              </a:rPr>
              <a:t>Agenda </a:t>
            </a:r>
            <a:endParaRPr lang="en-CA" dirty="0">
              <a:latin typeface="+mn-lt"/>
            </a:endParaRPr>
          </a:p>
        </p:txBody>
      </p:sp>
      <p:sp>
        <p:nvSpPr>
          <p:cNvPr id="3" name="Content Placeholder 2"/>
          <p:cNvSpPr>
            <a:spLocks noGrp="1"/>
          </p:cNvSpPr>
          <p:nvPr>
            <p:ph idx="1"/>
          </p:nvPr>
        </p:nvSpPr>
        <p:spPr/>
        <p:txBody>
          <a:bodyPr>
            <a:normAutofit fontScale="77500" lnSpcReduction="20000"/>
          </a:bodyPr>
          <a:lstStyle/>
          <a:p>
            <a:r>
              <a:rPr lang="en-US" sz="2800" dirty="0">
                <a:latin typeface="+mn-lt"/>
              </a:rPr>
              <a:t>8:15 AM      Registration, Continental Breakfast,  Shopping </a:t>
            </a:r>
          </a:p>
          <a:p>
            <a:r>
              <a:rPr lang="en-US" sz="2800" dirty="0">
                <a:latin typeface="+mn-lt"/>
              </a:rPr>
              <a:t>9:15 AM Welcome </a:t>
            </a:r>
          </a:p>
          <a:p>
            <a:r>
              <a:rPr lang="en-US" sz="2800" dirty="0">
                <a:latin typeface="+mn-lt"/>
              </a:rPr>
              <a:t>9:30 AM Governor   ZI updates and key points</a:t>
            </a:r>
          </a:p>
          <a:p>
            <a:r>
              <a:rPr lang="en-US" sz="2800" dirty="0">
                <a:latin typeface="+mn-lt"/>
              </a:rPr>
              <a:t>9:50 AM Ambassadors </a:t>
            </a:r>
          </a:p>
          <a:p>
            <a:r>
              <a:rPr lang="en-US" sz="2800" dirty="0">
                <a:latin typeface="+mn-lt"/>
              </a:rPr>
              <a:t>10:05 AM Risk Management</a:t>
            </a:r>
          </a:p>
          <a:p>
            <a:r>
              <a:rPr lang="en-US" sz="2800" dirty="0">
                <a:latin typeface="+mn-lt"/>
              </a:rPr>
              <a:t>10:25 AM Membership </a:t>
            </a:r>
          </a:p>
          <a:p>
            <a:r>
              <a:rPr lang="en-US" sz="2800" dirty="0">
                <a:latin typeface="+mn-lt"/>
              </a:rPr>
              <a:t>10:40 AM Break </a:t>
            </a:r>
          </a:p>
          <a:p>
            <a:r>
              <a:rPr lang="en-US" sz="2800" dirty="0">
                <a:latin typeface="+mn-lt"/>
              </a:rPr>
              <a:t>11:00 AM Round table discussion</a:t>
            </a:r>
          </a:p>
          <a:p>
            <a:r>
              <a:rPr lang="en-US" sz="2800" dirty="0">
                <a:latin typeface="+mn-lt"/>
              </a:rPr>
              <a:t>11:30 AM Round Table discussion</a:t>
            </a:r>
          </a:p>
          <a:p>
            <a:r>
              <a:rPr lang="en-US" sz="2800" dirty="0">
                <a:latin typeface="+mn-lt"/>
              </a:rPr>
              <a:t>12 Noon Lunch</a:t>
            </a:r>
          </a:p>
          <a:p>
            <a:r>
              <a:rPr lang="en-US" sz="2800" dirty="0">
                <a:latin typeface="+mn-lt"/>
              </a:rPr>
              <a:t>12:50 PM Work Life Balance Key Note Speaker </a:t>
            </a:r>
          </a:p>
          <a:p>
            <a:r>
              <a:rPr lang="en-US" sz="2800" dirty="0">
                <a:latin typeface="+mn-lt"/>
              </a:rPr>
              <a:t>2:10 PM Moving forward for the next year</a:t>
            </a:r>
          </a:p>
          <a:p>
            <a:r>
              <a:rPr lang="en-US" sz="2800" dirty="0">
                <a:latin typeface="+mn-lt"/>
              </a:rPr>
              <a:t>2:50 PM Wrap up and networking </a:t>
            </a:r>
          </a:p>
          <a:p>
            <a:r>
              <a:rPr lang="en-US" sz="2800" dirty="0">
                <a:latin typeface="+mn-lt"/>
              </a:rPr>
              <a:t>3:00 PM                              </a:t>
            </a:r>
            <a:r>
              <a:rPr lang="en-US" sz="2800" dirty="0" smtClean="0">
                <a:latin typeface="+mn-lt"/>
              </a:rPr>
              <a:t>                 </a:t>
            </a:r>
            <a:r>
              <a:rPr lang="en-US" sz="2800" dirty="0">
                <a:latin typeface="+mn-lt"/>
              </a:rPr>
              <a:t>Safe Drive Home </a:t>
            </a:r>
            <a:endParaRPr lang="en-CA" sz="2800" dirty="0">
              <a:latin typeface="+mn-lt"/>
            </a:endParaRPr>
          </a:p>
        </p:txBody>
      </p:sp>
    </p:spTree>
    <p:extLst>
      <p:ext uri="{BB962C8B-B14F-4D97-AF65-F5344CB8AC3E}">
        <p14:creationId xmlns:p14="http://schemas.microsoft.com/office/powerpoint/2010/main" val="1116502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u="sng" dirty="0" smtClean="0"/>
              <a:t/>
            </a:r>
            <a:br>
              <a:rPr lang="en-US" b="1" i="1" u="sng" dirty="0" smtClean="0"/>
            </a:br>
            <a:r>
              <a:rPr lang="en-US" b="1" i="1" u="sng" dirty="0" smtClean="0"/>
              <a:t>Final </a:t>
            </a:r>
            <a:r>
              <a:rPr lang="en-US" b="1" i="1" u="sng" dirty="0"/>
              <a:t>Afternoon   Session </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 </a:t>
            </a:r>
          </a:p>
          <a:p>
            <a:r>
              <a:rPr lang="en-US" dirty="0" smtClean="0"/>
              <a:t>International </a:t>
            </a:r>
            <a:r>
              <a:rPr lang="en-US" dirty="0"/>
              <a:t>Celebration info                                                                                              </a:t>
            </a:r>
          </a:p>
          <a:p>
            <a:r>
              <a:rPr lang="en-US" dirty="0" smtClean="0"/>
              <a:t>D4 </a:t>
            </a:r>
            <a:r>
              <a:rPr lang="en-US" dirty="0"/>
              <a:t>Centennial Committee     </a:t>
            </a:r>
            <a:endParaRPr lang="en-US" dirty="0" smtClean="0"/>
          </a:p>
          <a:p>
            <a:r>
              <a:rPr lang="en-US" dirty="0" smtClean="0"/>
              <a:t>Nominating </a:t>
            </a:r>
            <a:r>
              <a:rPr lang="en-US" dirty="0"/>
              <a:t>Committee   </a:t>
            </a:r>
            <a:endParaRPr lang="en-US" dirty="0" smtClean="0"/>
          </a:p>
          <a:p>
            <a:r>
              <a:rPr lang="en-US" dirty="0"/>
              <a:t>Call to Conference   September 2017</a:t>
            </a:r>
          </a:p>
          <a:p>
            <a:r>
              <a:rPr lang="en-US" dirty="0"/>
              <a:t>District 4 Amelia trip(s) </a:t>
            </a:r>
            <a:r>
              <a:rPr lang="en-US" dirty="0"/>
              <a:t> </a:t>
            </a:r>
            <a:endParaRPr lang="en-US" dirty="0" smtClean="0"/>
          </a:p>
          <a:p>
            <a:r>
              <a:rPr lang="en-US" dirty="0" smtClean="0"/>
              <a:t>NAIDC  June </a:t>
            </a:r>
            <a:r>
              <a:rPr lang="en-US" dirty="0" smtClean="0"/>
              <a:t>2017</a:t>
            </a:r>
            <a:r>
              <a:rPr lang="en-US" dirty="0" smtClean="0"/>
              <a:t>                   </a:t>
            </a:r>
          </a:p>
          <a:p>
            <a:r>
              <a:rPr lang="en-US" dirty="0" smtClean="0"/>
              <a:t>Convention </a:t>
            </a:r>
            <a:r>
              <a:rPr lang="en-US" dirty="0"/>
              <a:t>2018    </a:t>
            </a:r>
            <a:r>
              <a:rPr lang="en-US" dirty="0" smtClean="0"/>
              <a:t>Japan </a:t>
            </a:r>
            <a:endParaRPr lang="en-US" dirty="0" smtClean="0"/>
          </a:p>
          <a:p>
            <a:pPr marL="0" indent="0">
              <a:buNone/>
            </a:pPr>
            <a:r>
              <a:rPr lang="en-US" dirty="0"/>
              <a:t>    </a:t>
            </a:r>
            <a:endParaRPr lang="en-US" dirty="0" smtClean="0"/>
          </a:p>
          <a:p>
            <a:pPr marL="0" indent="0" algn="ctr">
              <a:buNone/>
            </a:pPr>
            <a:r>
              <a:rPr lang="en-US" dirty="0"/>
              <a:t>    </a:t>
            </a:r>
            <a:r>
              <a:rPr lang="en-US" dirty="0" smtClean="0"/>
              <a:t>Wrap </a:t>
            </a:r>
            <a:r>
              <a:rPr lang="en-US" dirty="0"/>
              <a:t>up and Thank you!      </a:t>
            </a:r>
          </a:p>
        </p:txBody>
      </p:sp>
    </p:spTree>
    <p:extLst>
      <p:ext uri="{BB962C8B-B14F-4D97-AF65-F5344CB8AC3E}">
        <p14:creationId xmlns:p14="http://schemas.microsoft.com/office/powerpoint/2010/main" val="3487588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mn-lt"/>
              </a:rPr>
              <a:t>Outstanding Women in Leadership &amp; Service </a:t>
            </a:r>
            <a:endParaRPr lang="en-US" dirty="0">
              <a:latin typeface="+mn-lt"/>
            </a:endParaRPr>
          </a:p>
        </p:txBody>
      </p:sp>
      <p:sp>
        <p:nvSpPr>
          <p:cNvPr id="4" name="Rectangle 11"/>
          <p:cNvSpPr>
            <a:spLocks noChangeArrowheads="1"/>
          </p:cNvSpPr>
          <p:nvPr/>
        </p:nvSpPr>
        <p:spPr bwMode="auto">
          <a:xfrm>
            <a:off x="1641297" y="203063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5" name="Rectangle 12"/>
          <p:cNvSpPr>
            <a:spLocks noChangeArrowheads="1"/>
          </p:cNvSpPr>
          <p:nvPr/>
        </p:nvSpPr>
        <p:spPr bwMode="auto">
          <a:xfrm>
            <a:off x="762001" y="175133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6" name="Rectangle 13"/>
          <p:cNvSpPr>
            <a:spLocks noChangeArrowheads="1"/>
          </p:cNvSpPr>
          <p:nvPr/>
        </p:nvSpPr>
        <p:spPr bwMode="auto">
          <a:xfrm>
            <a:off x="1641297" y="262594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8" name="Content Placeholder 7" descr="cid:A8949587-1F7C-40CF-91AC-D6F440CB51E6@home"/>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0570" y="1144513"/>
            <a:ext cx="6818638" cy="4572001"/>
          </a:xfrm>
          <a:prstGeom prst="rect">
            <a:avLst/>
          </a:prstGeom>
          <a:noFill/>
          <a:ln>
            <a:noFill/>
          </a:ln>
        </p:spPr>
      </p:pic>
    </p:spTree>
    <p:extLst>
      <p:ext uri="{BB962C8B-B14F-4D97-AF65-F5344CB8AC3E}">
        <p14:creationId xmlns:p14="http://schemas.microsoft.com/office/powerpoint/2010/main" val="22755451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714500" y="358692"/>
            <a:ext cx="5943600" cy="445294"/>
          </a:xfrm>
        </p:spPr>
        <p:txBody>
          <a:bodyPr>
            <a:noAutofit/>
          </a:bodyPr>
          <a:lstStyle/>
          <a:p>
            <a:pPr algn="ctr"/>
            <a:r>
              <a:rPr lang="en-US" dirty="0" smtClean="0">
                <a:solidFill>
                  <a:srgbClr val="802528"/>
                </a:solidFill>
                <a:latin typeface="+mn-lt"/>
              </a:rPr>
              <a:t>Mission statement</a:t>
            </a:r>
            <a:endParaRPr lang="en-US" dirty="0">
              <a:solidFill>
                <a:srgbClr val="802528"/>
              </a:solidFill>
              <a:latin typeface="+mn-lt"/>
            </a:endParaRPr>
          </a:p>
        </p:txBody>
      </p:sp>
      <p:sp>
        <p:nvSpPr>
          <p:cNvPr id="4" name="TextBox 3"/>
          <p:cNvSpPr txBox="1"/>
          <p:nvPr/>
        </p:nvSpPr>
        <p:spPr>
          <a:xfrm>
            <a:off x="1868226" y="2325966"/>
            <a:ext cx="5550314" cy="1708160"/>
          </a:xfrm>
          <a:prstGeom prst="rect">
            <a:avLst/>
          </a:prstGeom>
          <a:noFill/>
        </p:spPr>
        <p:txBody>
          <a:bodyPr wrap="square" rtlCol="0" anchor="ctr">
            <a:spAutoFit/>
          </a:bodyPr>
          <a:lstStyle/>
          <a:p>
            <a:pPr algn="ctr" fontAlgn="base"/>
            <a:r>
              <a:rPr lang="en-US" sz="2625" dirty="0">
                <a:solidFill>
                  <a:srgbClr val="802528"/>
                </a:solidFill>
              </a:rPr>
              <a:t>Zonta International is a leading global organization of professionals empowering women </a:t>
            </a:r>
          </a:p>
          <a:p>
            <a:pPr algn="ctr" fontAlgn="base"/>
            <a:r>
              <a:rPr lang="en-US" sz="2625" dirty="0">
                <a:solidFill>
                  <a:srgbClr val="802528"/>
                </a:solidFill>
              </a:rPr>
              <a:t>through service and advocacy.</a:t>
            </a:r>
          </a:p>
        </p:txBody>
      </p:sp>
    </p:spTree>
    <p:extLst>
      <p:ext uri="{BB962C8B-B14F-4D97-AF65-F5344CB8AC3E}">
        <p14:creationId xmlns:p14="http://schemas.microsoft.com/office/powerpoint/2010/main" val="6383358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9213" y="1083436"/>
            <a:ext cx="7315199" cy="4544321"/>
          </a:xfrm>
          <a:prstGeom prst="rect">
            <a:avLst/>
          </a:prstGeom>
          <a:noFill/>
        </p:spPr>
        <p:txBody>
          <a:bodyPr wrap="square" rtlCol="0" anchor="ctr">
            <a:spAutoFit/>
          </a:bodyPr>
          <a:lstStyle/>
          <a:p>
            <a:pPr algn="ctr" fontAlgn="base"/>
            <a:r>
              <a:rPr lang="en-US" sz="2630" dirty="0">
                <a:solidFill>
                  <a:srgbClr val="802528"/>
                </a:solidFill>
              </a:rPr>
              <a:t>Zonta International envisions a world in </a:t>
            </a:r>
            <a:br>
              <a:rPr lang="en-US" sz="2630" dirty="0">
                <a:solidFill>
                  <a:srgbClr val="802528"/>
                </a:solidFill>
              </a:rPr>
            </a:br>
            <a:r>
              <a:rPr lang="en-US" sz="2630" dirty="0">
                <a:solidFill>
                  <a:srgbClr val="802528"/>
                </a:solidFill>
              </a:rPr>
              <a:t>which women's rights are recognized as </a:t>
            </a:r>
            <a:br>
              <a:rPr lang="en-US" sz="2630" dirty="0">
                <a:solidFill>
                  <a:srgbClr val="802528"/>
                </a:solidFill>
              </a:rPr>
            </a:br>
            <a:r>
              <a:rPr lang="en-US" sz="2630" dirty="0">
                <a:solidFill>
                  <a:srgbClr val="802528"/>
                </a:solidFill>
              </a:rPr>
              <a:t>human rights and every woman is able </a:t>
            </a:r>
            <a:br>
              <a:rPr lang="en-US" sz="2630" dirty="0">
                <a:solidFill>
                  <a:srgbClr val="802528"/>
                </a:solidFill>
              </a:rPr>
            </a:br>
            <a:r>
              <a:rPr lang="en-US" sz="2630" dirty="0">
                <a:solidFill>
                  <a:srgbClr val="802528"/>
                </a:solidFill>
              </a:rPr>
              <a:t>to achieve her full potential.</a:t>
            </a:r>
          </a:p>
          <a:p>
            <a:pPr algn="ctr" fontAlgn="base"/>
            <a:endParaRPr lang="en-US" sz="2630" dirty="0">
              <a:solidFill>
                <a:srgbClr val="802528"/>
              </a:solidFill>
            </a:endParaRPr>
          </a:p>
          <a:p>
            <a:pPr algn="ctr" fontAlgn="base"/>
            <a:r>
              <a:rPr lang="en-US" sz="2630" dirty="0">
                <a:solidFill>
                  <a:srgbClr val="802528"/>
                </a:solidFill>
              </a:rPr>
              <a:t>In such a world, women have access to all resources and are represented in decision </a:t>
            </a:r>
            <a:br>
              <a:rPr lang="en-US" sz="2630" dirty="0">
                <a:solidFill>
                  <a:srgbClr val="802528"/>
                </a:solidFill>
              </a:rPr>
            </a:br>
            <a:r>
              <a:rPr lang="en-US" sz="2630" dirty="0">
                <a:solidFill>
                  <a:srgbClr val="802528"/>
                </a:solidFill>
              </a:rPr>
              <a:t>making positions on an equal basis with men.</a:t>
            </a:r>
          </a:p>
          <a:p>
            <a:pPr algn="ctr" fontAlgn="base"/>
            <a:endParaRPr lang="en-US" sz="2630" dirty="0">
              <a:solidFill>
                <a:srgbClr val="802528"/>
              </a:solidFill>
            </a:endParaRPr>
          </a:p>
          <a:p>
            <a:pPr algn="ctr" fontAlgn="base"/>
            <a:r>
              <a:rPr lang="en-US" sz="2630" dirty="0">
                <a:solidFill>
                  <a:srgbClr val="802528"/>
                </a:solidFill>
              </a:rPr>
              <a:t>In such a world, no woman </a:t>
            </a:r>
            <a:br>
              <a:rPr lang="en-US" sz="2630" dirty="0">
                <a:solidFill>
                  <a:srgbClr val="802528"/>
                </a:solidFill>
              </a:rPr>
            </a:br>
            <a:r>
              <a:rPr lang="en-US" sz="2630" dirty="0">
                <a:solidFill>
                  <a:srgbClr val="802528"/>
                </a:solidFill>
              </a:rPr>
              <a:t>lives in fear of violence.</a:t>
            </a:r>
          </a:p>
        </p:txBody>
      </p:sp>
      <p:sp>
        <p:nvSpPr>
          <p:cNvPr id="3" name="Title 1"/>
          <p:cNvSpPr>
            <a:spLocks noGrp="1"/>
          </p:cNvSpPr>
          <p:nvPr>
            <p:ph type="title"/>
          </p:nvPr>
        </p:nvSpPr>
        <p:spPr>
          <a:xfrm>
            <a:off x="1549608" y="313722"/>
            <a:ext cx="5943600" cy="445294"/>
          </a:xfrm>
        </p:spPr>
        <p:txBody>
          <a:bodyPr>
            <a:noAutofit/>
          </a:bodyPr>
          <a:lstStyle/>
          <a:p>
            <a:pPr algn="ctr"/>
            <a:r>
              <a:rPr lang="en-US" dirty="0" err="1" smtClean="0">
                <a:solidFill>
                  <a:srgbClr val="802528"/>
                </a:solidFill>
                <a:latin typeface="+mn-lt"/>
              </a:rPr>
              <a:t>Zonta’s</a:t>
            </a:r>
            <a:r>
              <a:rPr lang="en-US" dirty="0" smtClean="0">
                <a:solidFill>
                  <a:srgbClr val="802528"/>
                </a:solidFill>
                <a:latin typeface="+mn-lt"/>
              </a:rPr>
              <a:t> Vision</a:t>
            </a:r>
            <a:endParaRPr lang="en-US" dirty="0">
              <a:solidFill>
                <a:srgbClr val="802528"/>
              </a:solidFill>
              <a:latin typeface="+mn-lt"/>
            </a:endParaRPr>
          </a:p>
        </p:txBody>
      </p:sp>
    </p:spTree>
    <p:extLst>
      <p:ext uri="{BB962C8B-B14F-4D97-AF65-F5344CB8AC3E}">
        <p14:creationId xmlns:p14="http://schemas.microsoft.com/office/powerpoint/2010/main" val="11844896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Membership Database Upgrade</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Website </a:t>
            </a:r>
            <a:r>
              <a:rPr lang="en-US" dirty="0"/>
              <a:t>logins</a:t>
            </a:r>
          </a:p>
          <a:p>
            <a:pPr marL="0" indent="0">
              <a:buNone/>
            </a:pPr>
            <a:r>
              <a:rPr lang="en-US" dirty="0"/>
              <a:t>Member directory</a:t>
            </a:r>
          </a:p>
          <a:p>
            <a:pPr marL="0" indent="0">
              <a:buNone/>
            </a:pPr>
            <a:r>
              <a:rPr lang="en-US" dirty="0"/>
              <a:t>Member profile</a:t>
            </a:r>
          </a:p>
          <a:p>
            <a:pPr marL="0" indent="0">
              <a:buNone/>
            </a:pPr>
            <a:r>
              <a:rPr lang="en-US" dirty="0"/>
              <a:t>Club and district roster</a:t>
            </a:r>
          </a:p>
          <a:p>
            <a:pPr marL="0" indent="0">
              <a:buNone/>
            </a:pPr>
            <a:r>
              <a:rPr lang="en-US" dirty="0"/>
              <a:t>Online dues renewal system</a:t>
            </a:r>
          </a:p>
          <a:p>
            <a:endParaRPr lang="en-US" dirty="0"/>
          </a:p>
        </p:txBody>
      </p:sp>
    </p:spTree>
    <p:extLst>
      <p:ext uri="{BB962C8B-B14F-4D97-AF65-F5344CB8AC3E}">
        <p14:creationId xmlns:p14="http://schemas.microsoft.com/office/powerpoint/2010/main" val="5774952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ZontaInternational_PowerPoint_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ZontaInternational_PowerPoint_TE</Template>
  <TotalTime>447</TotalTime>
  <Words>598</Words>
  <Application>Microsoft Office PowerPoint</Application>
  <PresentationFormat>On-screen Show (4:3)</PresentationFormat>
  <Paragraphs>129</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Hypatia Sans Pro</vt:lpstr>
      <vt:lpstr>Lato Regular</vt:lpstr>
      <vt:lpstr>ZontaInternational_PowerPoint_TE</vt:lpstr>
      <vt:lpstr>Outstanding Women in Leadership &amp; Service</vt:lpstr>
      <vt:lpstr>   Save the dates       District 4  OWLS  Leading the Way    Area Workshops April 8th  Area 3 &amp; 4 St. Catharines     April 22nd Area  5 &amp; 6 Bradford  April 29th Area  1 &amp; 2 Stratford  Round Tables - Risk Management - ZI Projects - Fellowship Professional Development - Advocacy &amp; Service Activities   </vt:lpstr>
      <vt:lpstr>Welcome </vt:lpstr>
      <vt:lpstr>Agenda </vt:lpstr>
      <vt:lpstr> Final Afternoon   Session  </vt:lpstr>
      <vt:lpstr>Outstanding Women in Leadership &amp; Service </vt:lpstr>
      <vt:lpstr>Mission statement</vt:lpstr>
      <vt:lpstr>Zonta’s Vision</vt:lpstr>
      <vt:lpstr>Membership Database Upgrade</vt:lpstr>
      <vt:lpstr>Club Officer Forms</vt:lpstr>
      <vt:lpstr>  Electronic Communications Policy </vt:lpstr>
      <vt:lpstr>Electronic Communications Guidelines</vt:lpstr>
      <vt:lpstr> Social Networking in Zonta  </vt:lpstr>
      <vt:lpstr>Basic guidelines</vt:lpstr>
      <vt:lpstr>Zonta International, politics and  political parties </vt:lpstr>
      <vt:lpstr>PowerPoint Presentation</vt:lpstr>
      <vt:lpstr>Supporting our mission</vt:lpstr>
      <vt:lpstr>Women's March to Washington </vt:lpstr>
      <vt:lpstr>District 4 Membership Numbers </vt:lpstr>
      <vt:lpstr>Outstanding Women in Leadership &amp; Service </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Trusk Edrinn</dc:creator>
  <cp:lastModifiedBy>Lori Robinson</cp:lastModifiedBy>
  <cp:revision>28</cp:revision>
  <dcterms:created xsi:type="dcterms:W3CDTF">2015-02-05T21:28:11Z</dcterms:created>
  <dcterms:modified xsi:type="dcterms:W3CDTF">2017-04-09T19:53:28Z</dcterms:modified>
</cp:coreProperties>
</file>