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96" r:id="rId3"/>
    <p:sldId id="497" r:id="rId4"/>
    <p:sldId id="498" r:id="rId5"/>
    <p:sldId id="493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495" r:id="rId15"/>
    <p:sldId id="492" r:id="rId16"/>
    <p:sldId id="4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52B"/>
    <a:srgbClr val="005F71"/>
    <a:srgbClr val="802528"/>
    <a:srgbClr val="999799"/>
    <a:srgbClr val="EDAB33"/>
    <a:srgbClr val="FFCC66"/>
    <a:srgbClr val="7E6128"/>
    <a:srgbClr val="F5BD47"/>
    <a:srgbClr val="F22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91883" autoAdjust="0"/>
  </p:normalViewPr>
  <p:slideViewPr>
    <p:cSldViewPr snapToGrid="0" snapToObjects="1">
      <p:cViewPr varScale="1">
        <p:scale>
          <a:sx n="51" d="100"/>
          <a:sy n="51" d="100"/>
        </p:scale>
        <p:origin x="9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DCD32-4F1A-434E-B29B-53B15E278EAB}" type="datetimeFigureOut">
              <a:rPr lang="de-DE" smtClean="0"/>
              <a:t>28.03.2017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AFDFD-6183-43C7-9132-8C7F5B819E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2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AFDFD-6183-43C7-9132-8C7F5B819EE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65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7" y="4678855"/>
            <a:ext cx="8607027" cy="640036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6" y="5340459"/>
            <a:ext cx="8607027" cy="5365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+mj-lt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7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10184" y="797511"/>
            <a:ext cx="79248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Zonta International envisions a world in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which women's rights are recognized as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human rights and every woman is able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to achieve her full potential.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women have access to all resources and are represented in decision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making positions on an equal basis with men.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no woman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lives in fear of violence.</a:t>
            </a:r>
            <a:endParaRPr lang="en-US" sz="2800" b="1" i="0" kern="1200" dirty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0"/>
          <a:stretch/>
        </p:blipFill>
        <p:spPr>
          <a:xfrm>
            <a:off x="0" y="0"/>
            <a:ext cx="7863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638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0"/>
          <a:stretch/>
        </p:blipFill>
        <p:spPr>
          <a:xfrm>
            <a:off x="0" y="0"/>
            <a:ext cx="7790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956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6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ntaInternational_PowerPoint_reverse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15468" y="6123543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www.zonta.org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1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65DB-6C1C-8344-A853-DB6D52BC5D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D958-75D2-C647-BE96-3B36ADE95E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2" r:id="rId5"/>
    <p:sldLayoutId id="2147483657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Lato Regular" panose="020F0502020204030203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ta.org/" TargetMode="External"/><Relationship Id="rId2" Type="http://schemas.openxmlformats.org/officeDocument/2006/relationships/hyperlink" Target="http://www.zonta100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nta100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6973" y="4700423"/>
            <a:ext cx="8607027" cy="6400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2528"/>
                </a:solidFill>
              </a:rPr>
              <a:t>100 Years of Empowering Women</a:t>
            </a:r>
            <a:endParaRPr lang="en-US" b="1" dirty="0">
              <a:solidFill>
                <a:srgbClr val="802528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2528"/>
                </a:solidFill>
              </a:rPr>
              <a:t>Centennial Anniversary Celebration Strategy and Plan</a:t>
            </a:r>
            <a:endParaRPr lang="en-US" sz="1800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2528"/>
                </a:solidFill>
              </a:rPr>
              <a:t>Central Umbrella</a:t>
            </a:r>
            <a:endParaRPr lang="en-US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Centennial logo, guidelines, tools and support to enhance local celebrations will be provided by Zonta International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Maximum Autonomy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Allowing districts and clubs to define their own ways of empowerment</a:t>
            </a:r>
          </a:p>
          <a:p>
            <a:pPr marL="0" indent="0">
              <a:buNone/>
            </a:pPr>
            <a:r>
              <a:rPr lang="en-US" sz="2400" dirty="0" smtClean="0"/>
              <a:t>(model: Zonta Says NO to Violence Against Women)</a:t>
            </a:r>
            <a:endParaRPr lang="en-US" sz="2400" dirty="0"/>
          </a:p>
        </p:txBody>
      </p:sp>
      <p:pic>
        <p:nvPicPr>
          <p:cNvPr id="10" name="Platshållare för innehåll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61" y="3705896"/>
            <a:ext cx="2522323" cy="1890889"/>
          </a:xfrm>
          <a:prstGeom prst="rect">
            <a:avLst/>
          </a:prstGeom>
        </p:spPr>
      </p:pic>
      <p:pic>
        <p:nvPicPr>
          <p:cNvPr id="5122" name="Picture 2" descr="C:\Users\mradavich\Desktop\ZSN\Zonta Says No Hoekstra Se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10" y="3709359"/>
            <a:ext cx="3114405" cy="18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radavich\Desktop\ZSN\Zonta Clubs New Zea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79" y="3709359"/>
            <a:ext cx="2829321" cy="18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Best Practices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Share best practices and results in a timely manner to enhance further visibility across Zonta districts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Scope: 2018-2020 Biennium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only one year (2019) but one entire biennium (2018-2020) of celebrations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802528"/>
                </a:solidFill>
              </a:rPr>
              <a:t>Honor and Empower </a:t>
            </a:r>
            <a:r>
              <a:rPr lang="de-DE" sz="3600" b="1" dirty="0" smtClean="0">
                <a:solidFill>
                  <a:srgbClr val="802528"/>
                </a:solidFill>
              </a:rPr>
              <a:t/>
            </a:r>
            <a:br>
              <a:rPr lang="de-DE" sz="3600" b="1" dirty="0" smtClean="0">
                <a:solidFill>
                  <a:srgbClr val="802528"/>
                </a:solidFill>
              </a:rPr>
            </a:br>
            <a:r>
              <a:rPr lang="de-DE" sz="3600" b="1" dirty="0" smtClean="0">
                <a:solidFill>
                  <a:srgbClr val="802528"/>
                </a:solidFill>
              </a:rPr>
              <a:t>Action Milestones</a:t>
            </a:r>
            <a:endParaRPr lang="de-DE" sz="3600" b="1" i="1" dirty="0">
              <a:solidFill>
                <a:srgbClr val="80252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45390" y="1578280"/>
            <a:ext cx="82382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Launch </a:t>
            </a:r>
            <a:r>
              <a:rPr lang="de-DE" sz="2800" dirty="0" smtClean="0">
                <a:hlinkClick r:id="rId2"/>
              </a:rPr>
              <a:t>www.zonta100.org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2018 Convention kick-off celebration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100 quotes posted on </a:t>
            </a:r>
            <a:r>
              <a:rPr lang="de-DE" sz="2800" dirty="0" smtClean="0">
                <a:hlinkClick r:id="rId3"/>
              </a:rPr>
              <a:t>www.zonta.org</a:t>
            </a:r>
            <a:r>
              <a:rPr lang="de-DE" sz="2800" dirty="0" smtClean="0"/>
              <a:t> in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100 stories on heroines posted on </a:t>
            </a:r>
            <a:r>
              <a:rPr lang="de-DE" sz="2800" dirty="0" smtClean="0">
                <a:hlinkClick r:id="rId2"/>
              </a:rPr>
              <a:t>www.zonta100.org</a:t>
            </a:r>
            <a:r>
              <a:rPr lang="de-DE" sz="2800" dirty="0" smtClean="0"/>
              <a:t> in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smtClean="0"/>
              <a:t>Centennial</a:t>
            </a:r>
            <a:r>
              <a:rPr lang="de-DE" sz="2800" dirty="0" smtClean="0"/>
              <a:t> </a:t>
            </a:r>
            <a:r>
              <a:rPr lang="de-DE" sz="2800" dirty="0" err="1" smtClean="0"/>
              <a:t>Anniversary</a:t>
            </a:r>
            <a:r>
              <a:rPr lang="de-DE" sz="2800" dirty="0" smtClean="0"/>
              <a:t> </a:t>
            </a:r>
            <a:r>
              <a:rPr lang="de-DE" sz="2800" dirty="0" err="1" smtClean="0"/>
              <a:t>Endowment</a:t>
            </a:r>
            <a:r>
              <a:rPr lang="de-DE" sz="2800" dirty="0" smtClean="0"/>
              <a:t> </a:t>
            </a:r>
            <a:r>
              <a:rPr lang="de-DE" sz="2800" dirty="0" err="1" smtClean="0"/>
              <a:t>Campaign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District</a:t>
            </a:r>
            <a:r>
              <a:rPr lang="de-DE" sz="2800" dirty="0" smtClean="0"/>
              <a:t> </a:t>
            </a:r>
            <a:r>
              <a:rPr lang="de-DE" sz="2800" dirty="0" err="1" smtClean="0"/>
              <a:t>Conferences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Alumnae</a:t>
            </a:r>
            <a:r>
              <a:rPr lang="de-DE" sz="2800" dirty="0" smtClean="0"/>
              <a:t> </a:t>
            </a:r>
            <a:r>
              <a:rPr lang="de-DE" sz="2800" dirty="0" err="1" smtClean="0"/>
              <a:t>events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Common action on 8 November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Special </a:t>
            </a:r>
            <a:r>
              <a:rPr lang="de-DE" sz="2800" dirty="0" err="1" smtClean="0"/>
              <a:t>event</a:t>
            </a:r>
            <a:r>
              <a:rPr lang="de-DE" sz="2800" dirty="0" smtClean="0"/>
              <a:t> at CSW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2020 </a:t>
            </a:r>
            <a:r>
              <a:rPr lang="de-DE" sz="2800" dirty="0" err="1" smtClean="0"/>
              <a:t>Convention</a:t>
            </a:r>
            <a:endParaRPr lang="de-DE" sz="2800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5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71070"/>
              </p:ext>
            </p:extLst>
          </p:nvPr>
        </p:nvGraphicFramePr>
        <p:xfrm>
          <a:off x="995816" y="1150219"/>
          <a:ext cx="6632534" cy="494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6267"/>
                <a:gridCol w="331626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What?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 of March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Strategy and Plans to the Governors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Job Description for District Centennial Coordinator distributed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 of June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Planning tools continually posted on the website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Centennial Coordinators’ Call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September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Gov. Call </a:t>
                      </a:r>
                      <a:r>
                        <a:rPr lang="en-US" sz="1000" dirty="0" err="1">
                          <a:effectLst/>
                        </a:rPr>
                        <a:t>call</a:t>
                      </a:r>
                      <a:r>
                        <a:rPr lang="en-US" sz="1000" dirty="0">
                          <a:effectLst/>
                        </a:rPr>
                        <a:t> prior to District Conferences, Centennial logo and first templates available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Sept./Oct.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CAEC presentations at District Conferences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 of Dec. 2017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Centennial micro site up, constantly filled up 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Convention 2018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Kick-off Centennial Biennium, CAEC booth, from now on updates on the status of donations to the Endowment fund posted on the Centennial microsite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Nov./Dec. 2018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Campaign: Zonta Says No to Violence Against Women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January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First portrait of a Zonta heroine posted, one per week will follow 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August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Pre-ordering of Centennial book starts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Sept./Oct.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Districts will include celebration element in their program, as well as invitations of Alumnae of ZI’s educational programs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Nov. 8,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Common action for all Zonta clubs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November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Centennial book is published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Centennial issue of ZONTIAN with Call to Conference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Nov./Dec. 2019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Zonta Says No to Violence Against Women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March 2020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Special Anniversary event at CSW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July 2020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25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Chicago Centennial Convention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0350" y="15851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2528"/>
                </a:solidFill>
              </a:rPr>
              <a:t>Timeline</a:t>
            </a:r>
            <a:endParaRPr lang="en-US" b="1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Outline: Job Description </a:t>
            </a:r>
            <a:r>
              <a:rPr lang="de-DE" sz="3200" dirty="0" err="1" smtClean="0"/>
              <a:t>Centennial</a:t>
            </a:r>
            <a:r>
              <a:rPr lang="de-DE" sz="3200" dirty="0" smtClean="0"/>
              <a:t> </a:t>
            </a:r>
            <a:r>
              <a:rPr lang="de-DE" sz="3200" dirty="0" err="1" smtClean="0"/>
              <a:t>Coordinator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312102"/>
            <a:ext cx="7924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     </a:t>
            </a:r>
            <a:r>
              <a:rPr lang="en-US" sz="8000" b="1" dirty="0" smtClean="0">
                <a:solidFill>
                  <a:srgbClr val="C00000"/>
                </a:solidFill>
              </a:rPr>
              <a:t>Enthuse </a:t>
            </a:r>
            <a:endParaRPr lang="de-DE" sz="8000" b="1" dirty="0">
              <a:solidFill>
                <a:srgbClr val="C00000"/>
              </a:solidFill>
            </a:endParaRPr>
          </a:p>
          <a:p>
            <a:pPr lvl="0"/>
            <a:r>
              <a:rPr lang="en-US" sz="8000" dirty="0"/>
              <a:t>Stay current on the latest Centennial information and resources through </a:t>
            </a:r>
            <a:r>
              <a:rPr lang="en-US" sz="8000" u="sng" dirty="0">
                <a:hlinkClick r:id="rId2"/>
              </a:rPr>
              <a:t>www.zonta100.org</a:t>
            </a:r>
            <a:r>
              <a:rPr lang="en-US" sz="8000" dirty="0"/>
              <a:t> and newsletters </a:t>
            </a:r>
            <a:endParaRPr lang="de-DE" sz="8000" dirty="0"/>
          </a:p>
          <a:p>
            <a:pPr lvl="0"/>
            <a:r>
              <a:rPr lang="en-US" sz="8000" dirty="0"/>
              <a:t>Give these information to Area Directors and clubs</a:t>
            </a:r>
            <a:endParaRPr lang="de-DE" sz="8000" dirty="0"/>
          </a:p>
          <a:p>
            <a:pPr lvl="0"/>
            <a:r>
              <a:rPr lang="en-US" sz="8000" dirty="0"/>
              <a:t>Provide Centennial education sessions for clubs and assist Area Directors </a:t>
            </a:r>
            <a:endParaRPr lang="de-DE" sz="8000" dirty="0"/>
          </a:p>
          <a:p>
            <a:pPr marL="0" lvl="0" indent="0">
              <a:buNone/>
            </a:pPr>
            <a:r>
              <a:rPr lang="en-US" sz="8000" b="1" dirty="0" smtClean="0">
                <a:solidFill>
                  <a:schemeClr val="tx1"/>
                </a:solidFill>
              </a:rPr>
              <a:t>     </a:t>
            </a:r>
            <a:r>
              <a:rPr lang="en-US" sz="8000" b="1" dirty="0" smtClean="0">
                <a:solidFill>
                  <a:srgbClr val="C00000"/>
                </a:solidFill>
              </a:rPr>
              <a:t>Communicate</a:t>
            </a:r>
          </a:p>
          <a:p>
            <a:pPr lvl="0"/>
            <a:r>
              <a:rPr lang="en-US" sz="8000" dirty="0" smtClean="0"/>
              <a:t>Encourage </a:t>
            </a:r>
            <a:r>
              <a:rPr lang="en-US" sz="8000" dirty="0">
                <a:solidFill>
                  <a:schemeClr val="tx1"/>
                </a:solidFill>
              </a:rPr>
              <a:t>and support clubs in organizing Centennial activities </a:t>
            </a:r>
            <a:endParaRPr lang="de-DE" sz="8000" dirty="0">
              <a:solidFill>
                <a:schemeClr val="tx1"/>
              </a:solidFill>
            </a:endParaRPr>
          </a:p>
          <a:p>
            <a:pPr lvl="0"/>
            <a:r>
              <a:rPr lang="en-US" sz="8000" dirty="0" smtClean="0"/>
              <a:t>Communicate </a:t>
            </a:r>
            <a:r>
              <a:rPr lang="en-US" sz="8000" dirty="0"/>
              <a:t>Centennial goals and objectives to clubs</a:t>
            </a:r>
            <a:endParaRPr lang="de-DE" sz="8000" dirty="0"/>
          </a:p>
          <a:p>
            <a:pPr lvl="0"/>
            <a:r>
              <a:rPr lang="en-US" sz="8000" dirty="0"/>
              <a:t>Inform Area Directors and clubs of Centennial news and upcoming deadlines </a:t>
            </a:r>
            <a:endParaRPr lang="de-DE" sz="8000" dirty="0"/>
          </a:p>
          <a:p>
            <a:pPr lvl="0"/>
            <a:r>
              <a:rPr lang="en-US" sz="8000" dirty="0"/>
              <a:t>Organize an exchange of best practice and ideas</a:t>
            </a:r>
            <a:endParaRPr lang="de-DE" sz="8000" dirty="0"/>
          </a:p>
          <a:p>
            <a:pPr lvl="0"/>
            <a:r>
              <a:rPr lang="en-US" sz="8000" dirty="0"/>
              <a:t>Maintain awareness of club Centennial activities in the </a:t>
            </a:r>
            <a:r>
              <a:rPr lang="en-US" sz="8000" dirty="0" smtClean="0"/>
              <a:t>district</a:t>
            </a:r>
            <a:endParaRPr lang="de-DE" sz="8000" dirty="0"/>
          </a:p>
          <a:p>
            <a:pPr marL="0" lvl="0" indent="0">
              <a:buNone/>
            </a:pPr>
            <a:r>
              <a:rPr lang="de-DE" sz="8000" b="1" dirty="0"/>
              <a:t> </a:t>
            </a:r>
            <a:r>
              <a:rPr lang="de-DE" sz="8000" b="1" dirty="0" smtClean="0"/>
              <a:t>    </a:t>
            </a:r>
            <a:r>
              <a:rPr lang="en-US" sz="8000" b="1" dirty="0" smtClean="0">
                <a:solidFill>
                  <a:srgbClr val="C00000"/>
                </a:solidFill>
              </a:rPr>
              <a:t>Report</a:t>
            </a:r>
            <a:endParaRPr lang="de-DE" sz="8000" b="1" dirty="0">
              <a:solidFill>
                <a:srgbClr val="C00000"/>
              </a:solidFill>
            </a:endParaRPr>
          </a:p>
          <a:p>
            <a:pPr lvl="0"/>
            <a:r>
              <a:rPr lang="en-US" sz="8000" dirty="0"/>
              <a:t>Ask for Centennial reports from each Club and process them </a:t>
            </a:r>
            <a:endParaRPr lang="de-DE" sz="8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Empowering Women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central idea that allows for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02528"/>
                </a:solidFill>
              </a:rPr>
              <a:t>honoring the past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while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02528"/>
                </a:solidFill>
              </a:rPr>
              <a:t>focusing our actions on </a:t>
            </a:r>
            <a:r>
              <a:rPr lang="en-US" b="1" dirty="0" err="1" smtClean="0">
                <a:solidFill>
                  <a:srgbClr val="802528"/>
                </a:solidFill>
              </a:rPr>
              <a:t>Zonta’s</a:t>
            </a:r>
            <a:r>
              <a:rPr lang="en-US" b="1" dirty="0" smtClean="0">
                <a:solidFill>
                  <a:srgbClr val="802528"/>
                </a:solidFill>
              </a:rPr>
              <a:t> future</a:t>
            </a:r>
            <a:endParaRPr lang="en-US" b="1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2528"/>
                </a:solidFill>
              </a:rPr>
              <a:t>100 Years of Empowering Women</a:t>
            </a:r>
            <a:endParaRPr lang="en-US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theme for our centennial anniversary derived from our mission to empower women through service and advocacy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                 Honor and Empower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action motto to ensure visibility across the Zonta world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85" y="2712415"/>
            <a:ext cx="5836337" cy="38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11"/>
          <p:cNvSpPr/>
          <p:nvPr/>
        </p:nvSpPr>
        <p:spPr>
          <a:xfrm>
            <a:off x="971743" y="341225"/>
            <a:ext cx="1734922" cy="1079605"/>
          </a:xfrm>
          <a:prstGeom prst="star5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802528"/>
                </a:solidFill>
              </a:rPr>
              <a:t>Honor and Empower: 3</a:t>
            </a:r>
            <a:r>
              <a:rPr lang="de-DE" sz="3600" b="1" dirty="0" smtClean="0">
                <a:solidFill>
                  <a:srgbClr val="802528"/>
                </a:solidFill>
              </a:rPr>
              <a:t> Challenges</a:t>
            </a:r>
            <a:endParaRPr lang="de-DE" sz="3600" b="1" dirty="0">
              <a:solidFill>
                <a:srgbClr val="802528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4193" y="3958222"/>
            <a:ext cx="2031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005F71"/>
                </a:solidFill>
              </a:rPr>
              <a:t>Club Service </a:t>
            </a:r>
          </a:p>
          <a:p>
            <a:r>
              <a:rPr lang="de-DE" i="1" dirty="0" smtClean="0">
                <a:solidFill>
                  <a:srgbClr val="005F71"/>
                </a:solidFill>
              </a:rPr>
              <a:t>Challenge</a:t>
            </a:r>
          </a:p>
          <a:p>
            <a:r>
              <a:rPr lang="de-DE" i="1" dirty="0" smtClean="0">
                <a:solidFill>
                  <a:srgbClr val="005F71"/>
                </a:solidFill>
              </a:rPr>
              <a:t>            </a:t>
            </a:r>
            <a:endParaRPr lang="de-DE" i="1" dirty="0">
              <a:solidFill>
                <a:srgbClr val="005F71"/>
              </a:solidFill>
            </a:endParaRPr>
          </a:p>
          <a:p>
            <a:endParaRPr lang="de-DE" b="1" dirty="0" smtClean="0">
              <a:solidFill>
                <a:srgbClr val="005F71"/>
              </a:solidFill>
            </a:endParaRPr>
          </a:p>
          <a:p>
            <a:r>
              <a:rPr lang="de-DE" b="1" dirty="0" smtClean="0">
                <a:solidFill>
                  <a:srgbClr val="005F71"/>
                </a:solidFill>
              </a:rPr>
              <a:t>Centennial Local</a:t>
            </a:r>
          </a:p>
          <a:p>
            <a:r>
              <a:rPr lang="de-DE" b="1" dirty="0" smtClean="0">
                <a:solidFill>
                  <a:srgbClr val="005F71"/>
                </a:solidFill>
              </a:rPr>
              <a:t>Service Awards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39413" y="3939205"/>
            <a:ext cx="15696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5952B"/>
                </a:solidFill>
              </a:rPr>
              <a:t>International </a:t>
            </a:r>
          </a:p>
          <a:p>
            <a:r>
              <a:rPr lang="de-DE" i="1" dirty="0" smtClean="0">
                <a:solidFill>
                  <a:srgbClr val="F5952B"/>
                </a:solidFill>
              </a:rPr>
              <a:t>Fundraising</a:t>
            </a:r>
          </a:p>
          <a:p>
            <a:r>
              <a:rPr lang="de-DE" i="1" dirty="0" smtClean="0">
                <a:solidFill>
                  <a:srgbClr val="F5952B"/>
                </a:solidFill>
              </a:rPr>
              <a:t>Challenge</a:t>
            </a:r>
          </a:p>
          <a:p>
            <a:r>
              <a:rPr lang="de-DE" i="1" dirty="0" smtClean="0">
                <a:solidFill>
                  <a:srgbClr val="F5952B"/>
                </a:solidFill>
              </a:rPr>
              <a:t>               </a:t>
            </a:r>
          </a:p>
          <a:p>
            <a:endParaRPr lang="de-DE" b="1" dirty="0" smtClean="0">
              <a:solidFill>
                <a:srgbClr val="F5952B"/>
              </a:solidFill>
            </a:endParaRPr>
          </a:p>
          <a:p>
            <a:r>
              <a:rPr lang="de-DE" b="1" dirty="0" smtClean="0">
                <a:solidFill>
                  <a:srgbClr val="F5952B"/>
                </a:solidFill>
              </a:rPr>
              <a:t>Centennial </a:t>
            </a:r>
          </a:p>
          <a:p>
            <a:r>
              <a:rPr lang="de-DE" b="1" dirty="0" smtClean="0">
                <a:solidFill>
                  <a:srgbClr val="F5952B"/>
                </a:solidFill>
              </a:rPr>
              <a:t>Fundraising </a:t>
            </a:r>
          </a:p>
          <a:p>
            <a:r>
              <a:rPr lang="de-DE" b="1" dirty="0" smtClean="0">
                <a:solidFill>
                  <a:srgbClr val="F5952B"/>
                </a:solidFill>
              </a:rPr>
              <a:t>Awards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738" y="1584061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>
                <a:solidFill>
                  <a:srgbClr val="802528"/>
                </a:solidFill>
              </a:rPr>
              <a:t>Membership Challenge</a:t>
            </a:r>
          </a:p>
          <a:p>
            <a:pPr algn="ctr"/>
            <a:endParaRPr lang="de-DE" i="1" dirty="0" smtClean="0">
              <a:solidFill>
                <a:srgbClr val="802528"/>
              </a:solidFill>
            </a:endParaRPr>
          </a:p>
          <a:p>
            <a:pPr algn="ctr"/>
            <a:endParaRPr lang="de-DE" b="1" dirty="0" smtClean="0">
              <a:solidFill>
                <a:srgbClr val="802528"/>
              </a:solidFill>
            </a:endParaRPr>
          </a:p>
          <a:p>
            <a:pPr algn="ctr"/>
            <a:r>
              <a:rPr lang="de-DE" b="1" dirty="0" smtClean="0">
                <a:solidFill>
                  <a:srgbClr val="802528"/>
                </a:solidFill>
              </a:rPr>
              <a:t>Centennial Membership</a:t>
            </a:r>
          </a:p>
          <a:p>
            <a:pPr algn="ctr"/>
            <a:r>
              <a:rPr lang="de-DE" b="1" dirty="0" smtClean="0">
                <a:solidFill>
                  <a:srgbClr val="802528"/>
                </a:solidFill>
              </a:rPr>
              <a:t>Awards</a:t>
            </a:r>
            <a:endParaRPr lang="de-DE" b="1" dirty="0">
              <a:solidFill>
                <a:srgbClr val="802528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26059" y="1914935"/>
            <a:ext cx="265176" cy="411480"/>
          </a:xfrm>
          <a:prstGeom prst="downArrow">
            <a:avLst/>
          </a:prstGeom>
          <a:solidFill>
            <a:srgbClr val="8025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655751" y="2979154"/>
            <a:ext cx="1805791" cy="989587"/>
          </a:xfrm>
          <a:prstGeom prst="star5">
            <a:avLst/>
          </a:prstGeom>
          <a:solidFill>
            <a:srgbClr val="8025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561382" y="4623181"/>
            <a:ext cx="268474" cy="414646"/>
          </a:xfrm>
          <a:prstGeom prst="downArrow">
            <a:avLst/>
          </a:prstGeom>
          <a:solidFill>
            <a:srgbClr val="005F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82287" y="4844292"/>
            <a:ext cx="265176" cy="411480"/>
          </a:xfrm>
          <a:prstGeom prst="downArrow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729138" y="3951410"/>
            <a:ext cx="1829508" cy="1098622"/>
          </a:xfrm>
          <a:prstGeom prst="star5">
            <a:avLst/>
          </a:prstGeom>
          <a:solidFill>
            <a:srgbClr val="005F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5-Point Star 11"/>
          <p:cNvSpPr/>
          <p:nvPr/>
        </p:nvSpPr>
        <p:spPr>
          <a:xfrm>
            <a:off x="4704491" y="3948713"/>
            <a:ext cx="1734922" cy="1079605"/>
          </a:xfrm>
          <a:prstGeom prst="star5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Honor and Empower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2" y="1561381"/>
            <a:ext cx="7924798" cy="923330"/>
          </a:xfrm>
          <a:prstGeom prst="rect">
            <a:avLst/>
          </a:prstGeom>
          <a:noFill/>
          <a:ln w="25400">
            <a:solidFill>
              <a:srgbClr val="802528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2528"/>
                </a:solidFill>
              </a:rPr>
              <a:t>100 special Centennial Awards </a:t>
            </a:r>
            <a:r>
              <a:rPr lang="en-US" dirty="0"/>
              <a:t>will be presented throughout the world to high-profile people who are empowering women</a:t>
            </a:r>
          </a:p>
          <a:p>
            <a:endParaRPr lang="en-US" dirty="0"/>
          </a:p>
        </p:txBody>
      </p:sp>
      <p:sp>
        <p:nvSpPr>
          <p:cNvPr id="6" name="5-Point Star 11"/>
          <p:cNvSpPr/>
          <p:nvPr/>
        </p:nvSpPr>
        <p:spPr>
          <a:xfrm>
            <a:off x="3877775" y="2696113"/>
            <a:ext cx="1734922" cy="1079605"/>
          </a:xfrm>
          <a:prstGeom prst="star5">
            <a:avLst/>
          </a:prstGeom>
          <a:solidFill>
            <a:srgbClr val="F59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851772" y="4068669"/>
            <a:ext cx="7924798" cy="923330"/>
          </a:xfrm>
          <a:prstGeom prst="rect">
            <a:avLst/>
          </a:prstGeom>
          <a:noFill/>
          <a:ln w="25400">
            <a:solidFill>
              <a:srgbClr val="802528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2528"/>
                </a:solidFill>
              </a:rPr>
              <a:t>More Centennial </a:t>
            </a:r>
            <a:r>
              <a:rPr lang="en-US" b="1" dirty="0">
                <a:solidFill>
                  <a:srgbClr val="802528"/>
                </a:solidFill>
              </a:rPr>
              <a:t>Awards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presented by clubs </a:t>
            </a:r>
            <a:r>
              <a:rPr lang="en-US" dirty="0"/>
              <a:t>to high-profile people </a:t>
            </a:r>
            <a:r>
              <a:rPr lang="en-US" dirty="0" smtClean="0"/>
              <a:t>in their communities.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2019 District Conferences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Featuring Centennial celebrations and invitations to alumnae of </a:t>
            </a:r>
            <a:r>
              <a:rPr lang="en-US" dirty="0" err="1" smtClean="0"/>
              <a:t>Zonta’s</a:t>
            </a:r>
            <a:r>
              <a:rPr lang="en-US" dirty="0" smtClean="0"/>
              <a:t>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2528"/>
                </a:solidFill>
              </a:rPr>
              <a:t>Common Action</a:t>
            </a:r>
            <a:endParaRPr lang="en-US" b="1" dirty="0">
              <a:solidFill>
                <a:srgbClr val="802528"/>
              </a:solidFill>
            </a:endParaRPr>
          </a:p>
        </p:txBody>
      </p:sp>
      <p:pic>
        <p:nvPicPr>
          <p:cNvPr id="3077" name="Picture 5" descr="C:\Users\mradavich\AppData\Local\Microsoft\Windows\Temporary Internet Files\Content.IE5\LLDUE7UE\635px-Blank_Calendar_page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4" y="1278247"/>
            <a:ext cx="4008368" cy="48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7104" y="3804249"/>
            <a:ext cx="4008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8 November 2019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775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2528"/>
                </a:solidFill>
              </a:rPr>
              <a:t>Portraits of Great Women</a:t>
            </a:r>
            <a:endParaRPr lang="en-US" sz="3600" b="1" dirty="0">
              <a:solidFill>
                <a:srgbClr val="8025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Portraits of </a:t>
            </a:r>
            <a:r>
              <a:rPr lang="en-US" b="1" dirty="0" smtClean="0">
                <a:solidFill>
                  <a:srgbClr val="802528"/>
                </a:solidFill>
              </a:rPr>
              <a:t>great women who (have) shaped </a:t>
            </a:r>
            <a:r>
              <a:rPr lang="en-US" b="1" dirty="0" err="1" smtClean="0">
                <a:solidFill>
                  <a:srgbClr val="802528"/>
                </a:solidFill>
              </a:rPr>
              <a:t>Zonta</a:t>
            </a:r>
            <a:r>
              <a:rPr lang="en-US" b="1" dirty="0" smtClean="0">
                <a:solidFill>
                  <a:srgbClr val="802528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the website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dirty="0" smtClean="0"/>
              <a:t>to share via social media, and as a print book</a:t>
            </a:r>
            <a:endParaRPr lang="en-US" dirty="0"/>
          </a:p>
        </p:txBody>
      </p:sp>
      <p:pic>
        <p:nvPicPr>
          <p:cNvPr id="4098" name="Picture 2" descr="C:\Users\mradavich\AppData\Local\Microsoft\Windows\Temporary Internet Files\Content.IE5\CRGTABF9\book-open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31" y="3630477"/>
            <a:ext cx="3205342" cy="23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ontaInternational_PowerPoint_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ZontaInternational_PowerPoint_TE</Template>
  <TotalTime>0</TotalTime>
  <Words>611</Words>
  <Application>Microsoft Office PowerPoint</Application>
  <PresentationFormat>Bildschirmpräsentation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Lato Regular</vt:lpstr>
      <vt:lpstr>Times New Roman</vt:lpstr>
      <vt:lpstr>ZontaInternational_PowerPoint_TE</vt:lpstr>
      <vt:lpstr>100 Years of Empowering Women</vt:lpstr>
      <vt:lpstr>Empowering Women</vt:lpstr>
      <vt:lpstr>100 Years of Empowering Women</vt:lpstr>
      <vt:lpstr>                 Honor and Empower</vt:lpstr>
      <vt:lpstr>Honor and Empower: 3 Challenges</vt:lpstr>
      <vt:lpstr>Honor and Empower</vt:lpstr>
      <vt:lpstr>2019 District Conferences</vt:lpstr>
      <vt:lpstr>Common Action</vt:lpstr>
      <vt:lpstr>Portraits of Great Women</vt:lpstr>
      <vt:lpstr>Central Umbrella</vt:lpstr>
      <vt:lpstr>Maximum Autonomy</vt:lpstr>
      <vt:lpstr>Best Practices</vt:lpstr>
      <vt:lpstr>Scope: 2018-2020 Biennium</vt:lpstr>
      <vt:lpstr>Honor and Empower  Action Milestones</vt:lpstr>
      <vt:lpstr>Timeline</vt:lpstr>
      <vt:lpstr>Outline: Job Description Centennial Coordinator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Trusk Edrinn</dc:creator>
  <cp:lastModifiedBy>Saturn</cp:lastModifiedBy>
  <cp:revision>456</cp:revision>
  <dcterms:created xsi:type="dcterms:W3CDTF">2015-02-05T21:28:11Z</dcterms:created>
  <dcterms:modified xsi:type="dcterms:W3CDTF">2017-03-28T05:37:43Z</dcterms:modified>
</cp:coreProperties>
</file>