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17" r:id="rId2"/>
    <p:sldId id="256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6" r:id="rId14"/>
    <p:sldId id="267" r:id="rId15"/>
    <p:sldId id="268" r:id="rId16"/>
    <p:sldId id="312" r:id="rId17"/>
    <p:sldId id="313" r:id="rId18"/>
    <p:sldId id="305" r:id="rId19"/>
    <p:sldId id="280" r:id="rId20"/>
    <p:sldId id="282" r:id="rId21"/>
    <p:sldId id="307" r:id="rId22"/>
    <p:sldId id="301" r:id="rId23"/>
    <p:sldId id="294" r:id="rId24"/>
    <p:sldId id="296" r:id="rId25"/>
    <p:sldId id="298" r:id="rId26"/>
    <p:sldId id="299" r:id="rId27"/>
    <p:sldId id="316" r:id="rId28"/>
    <p:sldId id="275" r:id="rId29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1" autoAdjust="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A6DA8-D45B-49B2-B298-201692D1951E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729D8-3146-45F7-B3D5-A4179F9E8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5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7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EEE264ED-8F9F-4247-BF34-7FAC7EC442EC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5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6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4C7A9136-0015-473F-9513-5CE0FE6B57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1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9136-0015-473F-9513-5CE0FE6B57E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7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D2B9F23-1DE8-4F68-99BB-4F38FF91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7CAF82-3E12-4888-9CD7-E25CA081C575}" type="datetimeFigureOut">
              <a:rPr lang="en-US" smtClean="0"/>
              <a:pPr/>
              <a:t>9/30/2017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143000" y="-1204857"/>
            <a:ext cx="6150685" cy="2474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32325"/>
            <a:ext cx="6858000" cy="156408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5" y="839097"/>
            <a:ext cx="6536531" cy="4141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496" y="4908001"/>
            <a:ext cx="84493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CEDAW in the USA</a:t>
            </a:r>
          </a:p>
          <a:p>
            <a:pPr algn="ctr"/>
            <a:r>
              <a:rPr lang="en-US" sz="3200" dirty="0">
                <a:latin typeface="Arial Black" pitchFamily="34" charset="0"/>
              </a:rPr>
              <a:t>Mary Vacanti,  </a:t>
            </a:r>
            <a:r>
              <a:rPr lang="en-US" sz="3200" dirty="0" err="1">
                <a:latin typeface="Arial Black" pitchFamily="34" charset="0"/>
              </a:rPr>
              <a:t>Pati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Aine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Guzinski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32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STATE OBLIGATION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that ratify commit to:</a:t>
            </a:r>
          </a:p>
          <a:p>
            <a:r>
              <a:rPr lang="en-US" dirty="0"/>
              <a:t>End all forms of discrimination against women</a:t>
            </a:r>
          </a:p>
          <a:p>
            <a:r>
              <a:rPr lang="en-US" dirty="0"/>
              <a:t>Incorporate equality in the legal system, end discriminatory laws and adopt laws promoting gender equality</a:t>
            </a:r>
          </a:p>
          <a:p>
            <a:r>
              <a:rPr lang="en-US" dirty="0"/>
              <a:t>Establish institutions to ensure effective protection of women</a:t>
            </a:r>
          </a:p>
          <a:p>
            <a:r>
              <a:rPr lang="en-US" dirty="0"/>
              <a:t>Ensure private persons, groups and enterprises promote and protect women’s rights.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267200"/>
            <a:ext cx="33528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 of discrimination</a:t>
            </a:r>
          </a:p>
          <a:p>
            <a:r>
              <a:rPr lang="en-US" dirty="0"/>
              <a:t>Policy measures</a:t>
            </a:r>
          </a:p>
          <a:p>
            <a:r>
              <a:rPr lang="en-US" dirty="0"/>
              <a:t>Guarantee of basic human rights/fundamental freedoms</a:t>
            </a:r>
          </a:p>
          <a:p>
            <a:r>
              <a:rPr lang="en-US" dirty="0"/>
              <a:t>Special measures</a:t>
            </a:r>
          </a:p>
          <a:p>
            <a:r>
              <a:rPr lang="en-US" dirty="0"/>
              <a:t>Sex role stereotyping and prejudice</a:t>
            </a:r>
          </a:p>
          <a:p>
            <a:r>
              <a:rPr lang="en-US" dirty="0"/>
              <a:t>Trafficking  and prostitution                              </a:t>
            </a:r>
          </a:p>
          <a:p>
            <a:r>
              <a:rPr lang="en-US" dirty="0"/>
              <a:t>Political and public life</a:t>
            </a:r>
          </a:p>
          <a:p>
            <a:r>
              <a:rPr lang="en-US" dirty="0"/>
              <a:t>Participation at the national level</a:t>
            </a:r>
          </a:p>
          <a:p>
            <a:r>
              <a:rPr lang="en-US" dirty="0"/>
              <a:t>Nationality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Health care and family planning</a:t>
            </a:r>
          </a:p>
          <a:p>
            <a:r>
              <a:rPr lang="en-US" dirty="0"/>
              <a:t>Economic and social benefits</a:t>
            </a:r>
          </a:p>
          <a:p>
            <a:r>
              <a:rPr lang="en-US" dirty="0"/>
              <a:t>Rural women</a:t>
            </a:r>
          </a:p>
          <a:p>
            <a:r>
              <a:rPr lang="en-US" dirty="0"/>
              <a:t>Equality before the law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48000"/>
            <a:ext cx="2438400" cy="28500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 A NUTSHELL, CEDAW SEEKS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End sex trafficking, domestic abuse, violence against women</a:t>
            </a:r>
          </a:p>
          <a:p>
            <a:r>
              <a:rPr lang="en-US" dirty="0"/>
              <a:t>Provide access to education/vocational training</a:t>
            </a:r>
          </a:p>
          <a:p>
            <a:r>
              <a:rPr lang="en-US" dirty="0"/>
              <a:t>Ensure the right to vote</a:t>
            </a:r>
          </a:p>
          <a:p>
            <a:r>
              <a:rPr lang="en-US" dirty="0"/>
              <a:t>Improve maternal health care</a:t>
            </a:r>
          </a:p>
          <a:p>
            <a:r>
              <a:rPr lang="en-US" dirty="0"/>
              <a:t>Ensure ability to own a business without discrimination</a:t>
            </a:r>
          </a:p>
          <a:p>
            <a:r>
              <a:rPr lang="en-US" dirty="0"/>
              <a:t>Ensure inheritance rights</a:t>
            </a:r>
          </a:p>
          <a:p>
            <a:r>
              <a:rPr lang="en-US" dirty="0"/>
              <a:t>End forced marriage and child marriage</a:t>
            </a:r>
          </a:p>
          <a:p>
            <a:r>
              <a:rPr lang="en-US" dirty="0"/>
              <a:t>Ensure economic equality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419600"/>
            <a:ext cx="257175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submitted 1 yr. after ratification &amp; every 4 yrs. After</a:t>
            </a:r>
          </a:p>
          <a:p>
            <a:r>
              <a:rPr lang="en-US" dirty="0"/>
              <a:t>CEDAW Committee meets to examine reports</a:t>
            </a:r>
          </a:p>
          <a:p>
            <a:r>
              <a:rPr lang="en-US" dirty="0"/>
              <a:t>Examination of State in form of constructive  dialogue</a:t>
            </a:r>
          </a:p>
          <a:p>
            <a:r>
              <a:rPr lang="en-US" dirty="0"/>
              <a:t>CEDAW Committee issues Concluding Observations</a:t>
            </a:r>
          </a:p>
          <a:p>
            <a:r>
              <a:rPr lang="en-US" dirty="0"/>
              <a:t>States are required to implement the Concluding Observations</a:t>
            </a:r>
          </a:p>
          <a:p>
            <a:endParaRPr lang="en-US" dirty="0"/>
          </a:p>
          <a:p>
            <a:r>
              <a:rPr lang="en-US" dirty="0"/>
              <a:t>Optional Protocol provides a way  for individuals or groups within a State to seek redress directly from CEDAW Committee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953000"/>
            <a:ext cx="1449908" cy="1392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CEDAW IN THE U.S.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industrialized country that has not ratified </a:t>
            </a:r>
          </a:p>
          <a:p>
            <a:r>
              <a:rPr lang="en-US" dirty="0"/>
              <a:t>U.S. active in drafting in 1979</a:t>
            </a:r>
          </a:p>
          <a:p>
            <a:r>
              <a:rPr lang="en-US" dirty="0"/>
              <a:t>Signed by President Carter in 1980</a:t>
            </a:r>
          </a:p>
          <a:p>
            <a:r>
              <a:rPr lang="en-US" dirty="0"/>
              <a:t>Senate Foreign Relations Committee must approve ratification by a 2/3 vote</a:t>
            </a:r>
          </a:p>
          <a:p>
            <a:r>
              <a:rPr lang="en-US" dirty="0"/>
              <a:t>Over 190 religious, civic and community groups support, including  Zonta</a:t>
            </a:r>
          </a:p>
          <a:p>
            <a:r>
              <a:rPr lang="en-US" dirty="0"/>
              <a:t>Not ratified due to party politics and misconceptions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00599"/>
            <a:ext cx="3152775" cy="17714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287962"/>
          </a:xfrm>
        </p:spPr>
        <p:txBody>
          <a:bodyPr>
            <a:normAutofit/>
          </a:bodyPr>
          <a:lstStyle/>
          <a:p>
            <a:r>
              <a:rPr lang="en-US" sz="2400" dirty="0"/>
              <a:t>The treaty encourages abortion by promoting access to “family planning”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CEDAW is un-American, violates U.S. sovereignty and federalism.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CEDAW will force unisex bathrooms, legalization or prostitution, and force women into combat positions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Allow and promote a flood of lawsuits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CEDAW would mean the end of Mother’s Day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86400"/>
            <a:ext cx="1933575" cy="12867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5029200"/>
          </a:xfrm>
        </p:spPr>
        <p:txBody>
          <a:bodyPr>
            <a:normAutofit/>
          </a:bodyPr>
          <a:lstStyle/>
          <a:p>
            <a:r>
              <a:rPr lang="en-US" sz="2400" dirty="0"/>
              <a:t>Require U.S. to implement </a:t>
            </a:r>
            <a:r>
              <a:rPr lang="en-US" sz="2400" i="1" dirty="0"/>
              <a:t>quota</a:t>
            </a:r>
            <a:r>
              <a:rPr lang="en-US" sz="2400" dirty="0"/>
              <a:t> systems for elections and government jobs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CEDAW would harm women and children, by attacking and destroying healthy roles of men and women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Harm marriage, families, and religious faith</a:t>
            </a:r>
          </a:p>
          <a:p>
            <a:pPr marL="114300" indent="0">
              <a:buNone/>
            </a:pPr>
            <a:endParaRPr lang="en-US" sz="900" dirty="0"/>
          </a:p>
          <a:p>
            <a:r>
              <a:rPr lang="en-US" sz="2400" dirty="0"/>
              <a:t>CEDAW based on erroneous premise—differences b/t men and women are innate, not “discrimination”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181600"/>
            <a:ext cx="1876851" cy="147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7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>
                <a:latin typeface="+mj-lt"/>
              </a:rPr>
              <a:t>If CEDAW doesn’t do all that, what does it do?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814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2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City CEDAW Resolutions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589964"/>
            <a:ext cx="3657600" cy="4906962"/>
          </a:xfrm>
        </p:spPr>
        <p:txBody>
          <a:bodyPr>
            <a:normAutofit/>
          </a:bodyPr>
          <a:lstStyle/>
          <a:p>
            <a:r>
              <a:rPr lang="en-US" dirty="0"/>
              <a:t>Ashland (OR)</a:t>
            </a:r>
          </a:p>
          <a:p>
            <a:r>
              <a:rPr lang="en-US" dirty="0"/>
              <a:t>Buffalo (NY) </a:t>
            </a:r>
          </a:p>
          <a:p>
            <a:r>
              <a:rPr lang="en-US" dirty="0"/>
              <a:t>Cincinnati (OH)</a:t>
            </a:r>
          </a:p>
          <a:p>
            <a:r>
              <a:rPr lang="en-US" dirty="0"/>
              <a:t>Daly City (CA)</a:t>
            </a:r>
          </a:p>
          <a:p>
            <a:r>
              <a:rPr lang="en-US" dirty="0"/>
              <a:t>Edina (MN)</a:t>
            </a:r>
          </a:p>
          <a:p>
            <a:r>
              <a:rPr lang="en-US" dirty="0"/>
              <a:t>Eugene (OR)</a:t>
            </a:r>
          </a:p>
          <a:p>
            <a:r>
              <a:rPr lang="en-US" dirty="0"/>
              <a:t>Lafayette (CO)</a:t>
            </a:r>
          </a:p>
          <a:p>
            <a:r>
              <a:rPr lang="en-US" dirty="0"/>
              <a:t>Laguna Woods (CA)</a:t>
            </a:r>
          </a:p>
          <a:p>
            <a:r>
              <a:rPr lang="en-US" dirty="0"/>
              <a:t>Louisville (KY)</a:t>
            </a:r>
          </a:p>
          <a:p>
            <a:r>
              <a:rPr lang="en-US" dirty="0"/>
              <a:t>Minneapolis (MN)</a:t>
            </a:r>
          </a:p>
          <a:p>
            <a:r>
              <a:rPr lang="en-US" dirty="0"/>
              <a:t>New Orleans (LO)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524000"/>
            <a:ext cx="4114800" cy="4953000"/>
          </a:xfrm>
        </p:spPr>
        <p:txBody>
          <a:bodyPr>
            <a:normAutofit/>
          </a:bodyPr>
          <a:lstStyle/>
          <a:p>
            <a:r>
              <a:rPr lang="en-US" dirty="0"/>
              <a:t>Kansas City (MN)</a:t>
            </a:r>
          </a:p>
          <a:p>
            <a:r>
              <a:rPr lang="en-US" dirty="0"/>
              <a:t>Portland (OR)</a:t>
            </a:r>
          </a:p>
          <a:p>
            <a:r>
              <a:rPr lang="en-US" dirty="0"/>
              <a:t>Salt Lake City (UT)</a:t>
            </a:r>
          </a:p>
          <a:p>
            <a:r>
              <a:rPr lang="en-US" dirty="0"/>
              <a:t>Santa Monica (CA)</a:t>
            </a:r>
          </a:p>
          <a:p>
            <a:r>
              <a:rPr lang="en-US" dirty="0"/>
              <a:t>St. Paul (MN)</a:t>
            </a:r>
          </a:p>
          <a:p>
            <a:r>
              <a:rPr lang="en-US" dirty="0"/>
              <a:t>St. Petersburg (FL)</a:t>
            </a:r>
          </a:p>
          <a:p>
            <a:r>
              <a:rPr lang="en-US" dirty="0"/>
              <a:t>Tampa (FL)</a:t>
            </a:r>
          </a:p>
          <a:p>
            <a:r>
              <a:rPr lang="en-US" dirty="0"/>
              <a:t>University City (Missouri)</a:t>
            </a:r>
          </a:p>
          <a:p>
            <a:r>
              <a:rPr lang="en-US" dirty="0"/>
              <a:t>West Hollywood (CA)</a:t>
            </a:r>
          </a:p>
          <a:p>
            <a:r>
              <a:rPr lang="en-US" u="sng" dirty="0"/>
              <a:t>Kentucky</a:t>
            </a:r>
            <a:r>
              <a:rPr lang="en-US" dirty="0"/>
              <a:t> (State)</a:t>
            </a:r>
          </a:p>
          <a:p>
            <a:r>
              <a:rPr lang="en-US" u="sng" dirty="0"/>
              <a:t>Oregon</a:t>
            </a:r>
            <a:r>
              <a:rPr lang="en-US" dirty="0"/>
              <a:t> (State)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4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City CEDAW Ordinances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1998  San Francisco (Women’s Human Rights Ordinance)</a:t>
            </a:r>
          </a:p>
          <a:p>
            <a:r>
              <a:rPr lang="en-US" sz="2400" dirty="0"/>
              <a:t>2004  Los Angeles</a:t>
            </a:r>
          </a:p>
          <a:p>
            <a:r>
              <a:rPr lang="en-US" sz="2400" dirty="0"/>
              <a:t>2012  Berkeley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2400" dirty="0"/>
              <a:t>[2014  National Cities for CEDAW Campaign]</a:t>
            </a:r>
          </a:p>
          <a:p>
            <a:pPr marL="114300" indent="0">
              <a:buNone/>
            </a:pPr>
            <a:r>
              <a:rPr lang="en-US" sz="2400" dirty="0"/>
              <a:t>[2015  Los Angeles – Executive Directive (Mayor Garcetti)]</a:t>
            </a:r>
          </a:p>
          <a:p>
            <a:pPr marL="114300" indent="0">
              <a:buNone/>
            </a:pPr>
            <a:endParaRPr lang="en-US" sz="1600" dirty="0"/>
          </a:p>
          <a:p>
            <a:r>
              <a:rPr lang="en-US" sz="2400" dirty="0"/>
              <a:t>2015  Miami Dade County</a:t>
            </a:r>
          </a:p>
          <a:p>
            <a:r>
              <a:rPr lang="en-US" sz="2400" dirty="0"/>
              <a:t>2015 Honolulu</a:t>
            </a:r>
          </a:p>
          <a:p>
            <a:r>
              <a:rPr lang="en-US" sz="2400" dirty="0"/>
              <a:t>2016  Washington, DC</a:t>
            </a:r>
          </a:p>
          <a:p>
            <a:r>
              <a:rPr lang="en-US" sz="2400" dirty="0"/>
              <a:t>2016   Pittsburgh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i="1" dirty="0">
                <a:solidFill>
                  <a:srgbClr val="002060"/>
                </a:solidFill>
              </a:rPr>
              <a:t>Up Next:   2017 Buffalo!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3200847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3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The Convention on the Elimination of all Forms of Discrimination Against Women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CEDAW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"/>
            <a:ext cx="411480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2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–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Record 44 months without a Domestic Violence Homicide </a:t>
            </a:r>
            <a:r>
              <a:rPr lang="en-US" dirty="0"/>
              <a:t>(cross-agency approach)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Gender Equality Principles Initiative</a:t>
            </a:r>
            <a:r>
              <a:rPr lang="en-US" dirty="0"/>
              <a:t>—mainstream through public and private sector employment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Developed Proper Police Codes</a:t>
            </a:r>
            <a:r>
              <a:rPr lang="en-US" dirty="0"/>
              <a:t>—Domestic violence, stalking, child abuse, elder abuse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Expanded Language Access</a:t>
            </a:r>
            <a:r>
              <a:rPr lang="en-US" dirty="0"/>
              <a:t>—trained 150 emergency personnel in basic Chinese &amp; Spanish; provide cell phones to access 170 different languages at crime scenes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Gender Analysis of City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5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Achievements –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Street light program</a:t>
            </a:r>
            <a:r>
              <a:rPr lang="en-US" dirty="0"/>
              <a:t>—in response to women having difficulty securing early-morning street vending licenses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New Detention/Probation Protocols for Juvenile Girls </a:t>
            </a:r>
          </a:p>
          <a:p>
            <a:pPr marL="114300" indent="0">
              <a:buNone/>
            </a:pPr>
            <a:endParaRPr lang="en-US" sz="800" b="1" dirty="0"/>
          </a:p>
          <a:p>
            <a:r>
              <a:rPr lang="en-US" b="1" dirty="0"/>
              <a:t> Family Friendly Workplace Ordinance</a:t>
            </a:r>
            <a:r>
              <a:rPr lang="en-US" dirty="0"/>
              <a:t>—right to request flexible/predictable work schedule w/o fear of retaliation</a:t>
            </a:r>
          </a:p>
          <a:p>
            <a:pPr marL="114300" indent="0">
              <a:buNone/>
            </a:pPr>
            <a:endParaRPr lang="en-US" sz="800" dirty="0"/>
          </a:p>
          <a:p>
            <a:r>
              <a:rPr lang="en-US" b="1" dirty="0"/>
              <a:t>Family Violence Council</a:t>
            </a:r>
          </a:p>
          <a:p>
            <a:pPr marL="114300" indent="0">
              <a:buNone/>
            </a:pPr>
            <a:endParaRPr lang="en-US" sz="800" b="1" dirty="0"/>
          </a:p>
          <a:p>
            <a:r>
              <a:rPr lang="en-US" b="1" dirty="0"/>
              <a:t>San Francisco Collaborative Against Human Trafficking</a:t>
            </a:r>
          </a:p>
          <a:p>
            <a:pPr marL="114300" indent="0">
              <a:buNone/>
            </a:pPr>
            <a:endParaRPr lang="en-US" sz="800" b="1" dirty="0"/>
          </a:p>
          <a:p>
            <a:r>
              <a:rPr lang="en-US" b="1" dirty="0"/>
              <a:t>Mayor’s Task Force on Human Trafficking</a:t>
            </a:r>
          </a:p>
          <a:p>
            <a:pPr marL="114300" indent="0">
              <a:buNone/>
            </a:pPr>
            <a:endParaRPr lang="en-US" sz="800" b="1" dirty="0"/>
          </a:p>
          <a:p>
            <a:r>
              <a:rPr lang="en-US" b="1" dirty="0"/>
              <a:t>Violence Against. Women Prevention and Intervention Grants Program</a:t>
            </a:r>
            <a:r>
              <a:rPr lang="en-US" dirty="0"/>
              <a:t>—grants totaling $4.6 million to 31 community-based programs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What Can You Do? 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71600" y="1645815"/>
            <a:ext cx="4257675" cy="4907385"/>
            <a:chOff x="108695683" y="108040818"/>
            <a:chExt cx="3039415" cy="3775900"/>
          </a:xfrm>
        </p:grpSpPr>
        <p:pic>
          <p:nvPicPr>
            <p:cNvPr id="1027" name="Picture 3" descr="278c313c40ec739ac89142ee90340d7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01158" y="108040818"/>
              <a:ext cx="3005070" cy="3768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8695683" y="111481869"/>
              <a:ext cx="3039415" cy="334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461"/>
            <a:ext cx="2499365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49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</a:rPr>
              <a:t>What Can You Do?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>
            <a:normAutofit/>
          </a:bodyPr>
          <a:lstStyle/>
          <a:p>
            <a:r>
              <a:rPr lang="en-US" sz="3600" b="1" dirty="0"/>
              <a:t>Join our campaign</a:t>
            </a:r>
          </a:p>
          <a:p>
            <a:pPr lvl="1"/>
            <a:r>
              <a:rPr lang="en-US" sz="3200" dirty="0"/>
              <a:t>As a supporter</a:t>
            </a:r>
          </a:p>
          <a:p>
            <a:pPr lvl="1"/>
            <a:r>
              <a:rPr lang="en-US" sz="3200" dirty="0"/>
              <a:t>As a Steering Committee Member</a:t>
            </a:r>
          </a:p>
          <a:p>
            <a:pPr lvl="1"/>
            <a:r>
              <a:rPr lang="en-US" sz="3200" dirty="0"/>
              <a:t>Organize groups you are involved with to become institutional sponsors</a:t>
            </a:r>
          </a:p>
          <a:p>
            <a:pPr marL="411480" lvl="1" indent="0">
              <a:buNone/>
            </a:pPr>
            <a:endParaRPr lang="en-US" sz="3200" dirty="0"/>
          </a:p>
          <a:p>
            <a:r>
              <a:rPr lang="en-US" sz="3600" b="1" dirty="0"/>
              <a:t>Sign a Petition</a:t>
            </a:r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461"/>
            <a:ext cx="2880365" cy="28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2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</a:rPr>
              <a:t>What Can You Do?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620000" cy="3962400"/>
          </a:xfrm>
        </p:spPr>
        <p:txBody>
          <a:bodyPr>
            <a:normAutofit/>
          </a:bodyPr>
          <a:lstStyle/>
          <a:p>
            <a:r>
              <a:rPr lang="en-US" sz="3600" b="1" dirty="0"/>
              <a:t>Organize a Petition-signing Event</a:t>
            </a:r>
          </a:p>
          <a:p>
            <a:pPr lvl="1"/>
            <a:r>
              <a:rPr lang="en-US" sz="3400" dirty="0"/>
              <a:t>Community event</a:t>
            </a:r>
          </a:p>
          <a:p>
            <a:pPr lvl="1"/>
            <a:r>
              <a:rPr lang="en-US" sz="3400" dirty="0"/>
              <a:t>Church</a:t>
            </a:r>
          </a:p>
          <a:p>
            <a:pPr lvl="1"/>
            <a:r>
              <a:rPr lang="en-US" sz="3400" dirty="0"/>
              <a:t>Huddle</a:t>
            </a:r>
          </a:p>
          <a:p>
            <a:pPr marL="411480" lvl="1" indent="0">
              <a:buNone/>
            </a:pPr>
            <a:endParaRPr lang="en-US" sz="3400" dirty="0"/>
          </a:p>
          <a:p>
            <a:pPr marL="11430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14" y="0"/>
            <a:ext cx="2042165" cy="199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1" y="3352800"/>
            <a:ext cx="42182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88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</a:rPr>
              <a:t>What Can You Do?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b="1" dirty="0"/>
              <a:t>Record a Testimonial </a:t>
            </a:r>
          </a:p>
          <a:p>
            <a:r>
              <a:rPr lang="en-US" sz="3600" dirty="0"/>
              <a:t>Why Buffalo Needs a CEDAW Ordinance</a:t>
            </a:r>
          </a:p>
          <a:p>
            <a:r>
              <a:rPr lang="en-US" sz="3600" dirty="0"/>
              <a:t>Why is gender equality important to you</a:t>
            </a:r>
          </a:p>
          <a:p>
            <a:pPr marL="114300" indent="0">
              <a:buNone/>
            </a:pPr>
            <a:endParaRPr lang="en-US" sz="3600" dirty="0"/>
          </a:p>
          <a:p>
            <a:pPr marL="114300" indent="0">
              <a:buNone/>
            </a:pPr>
            <a:r>
              <a:rPr lang="en-US" sz="3600" b="1" dirty="0"/>
              <a:t>Organize others to record testimonials</a:t>
            </a:r>
          </a:p>
          <a:p>
            <a:pPr marL="114300" indent="0">
              <a:buNone/>
            </a:pPr>
            <a:endParaRPr lang="en-US" sz="3600" b="1" dirty="0"/>
          </a:p>
          <a:p>
            <a:pPr marL="11430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61"/>
            <a:ext cx="2346965" cy="22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070C0"/>
                </a:solidFill>
              </a:rPr>
              <a:t>What Can You Do?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600" b="1" dirty="0"/>
              <a:t>Write an Op-Ed</a:t>
            </a:r>
          </a:p>
          <a:p>
            <a:pPr marL="114300" indent="0">
              <a:buNone/>
            </a:pPr>
            <a:endParaRPr lang="en-US" sz="3600" b="1" dirty="0"/>
          </a:p>
          <a:p>
            <a:pPr marL="114300" indent="0">
              <a:buNone/>
            </a:pPr>
            <a:r>
              <a:rPr lang="en-US" sz="3600" b="1" dirty="0"/>
              <a:t>Talk to Friends and groups</a:t>
            </a:r>
          </a:p>
          <a:p>
            <a:pPr marL="114300" indent="0">
              <a:buNone/>
            </a:pPr>
            <a:endParaRPr lang="en-US" sz="3600" b="1" dirty="0"/>
          </a:p>
          <a:p>
            <a:pPr marL="114300" indent="0">
              <a:buNone/>
            </a:pPr>
            <a:r>
              <a:rPr lang="en-US" sz="3600" b="1" dirty="0"/>
              <a:t>Offer your special skills</a:t>
            </a:r>
          </a:p>
          <a:p>
            <a:r>
              <a:rPr lang="en-US" sz="2800" dirty="0"/>
              <a:t>Tech/website</a:t>
            </a:r>
          </a:p>
          <a:p>
            <a:r>
              <a:rPr lang="en-US" sz="2800" dirty="0"/>
              <a:t>Editing</a:t>
            </a:r>
          </a:p>
          <a:p>
            <a:r>
              <a:rPr lang="en-US" sz="2800" dirty="0"/>
              <a:t>Organizing,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61"/>
            <a:ext cx="2346965" cy="2289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91664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3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9" y="381000"/>
            <a:ext cx="1952630" cy="1905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99" y="3429000"/>
            <a:ext cx="3657600" cy="3182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3429000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44463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4180"/>
            <a:ext cx="2212873" cy="2212873"/>
          </a:xfrm>
          <a:prstGeom prst="rect">
            <a:avLst/>
          </a:prstGeom>
        </p:spPr>
      </p:pic>
      <p:sp>
        <p:nvSpPr>
          <p:cNvPr id="7" name="AutoShape 2" descr="Image result for zonta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zonta sym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82310"/>
            <a:ext cx="1400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95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95" y="2133600"/>
            <a:ext cx="4137285" cy="3429000"/>
          </a:xfrm>
        </p:spPr>
      </p:pic>
    </p:spTree>
    <p:extLst>
      <p:ext uri="{BB962C8B-B14F-4D97-AF65-F5344CB8AC3E}">
        <p14:creationId xmlns:p14="http://schemas.microsoft.com/office/powerpoint/2010/main" val="37960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25" indent="-428625">
              <a:buAutoNum type="romanUcPeriod"/>
            </a:pPr>
            <a:r>
              <a:rPr lang="en-US" sz="3200" dirty="0"/>
              <a:t>What is CEDAW?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200" dirty="0"/>
              <a:t>II.   What is Cities for CEDAW?  Why now?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052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7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IS CEDAW?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international human rights agreement</a:t>
            </a:r>
          </a:p>
          <a:p>
            <a:r>
              <a:rPr lang="en-US" sz="2800" dirty="0"/>
              <a:t>Address the rights of women and girls</a:t>
            </a:r>
          </a:p>
          <a:p>
            <a:r>
              <a:rPr lang="en-US" sz="2800" dirty="0"/>
              <a:t>Defines human rights principles, concepts and related standards of conduct and obligation</a:t>
            </a:r>
          </a:p>
          <a:p>
            <a:r>
              <a:rPr lang="en-US" sz="2800" dirty="0"/>
              <a:t>Parties to the Convention make arrangements to ensure that women and girls actually experience equality… not just words</a:t>
            </a:r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82286"/>
            <a:ext cx="3505200" cy="181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WHY IS CEDAW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Sole international legal instrument specifically designed to promote and protect women’s rights</a:t>
            </a:r>
          </a:p>
          <a:p>
            <a:r>
              <a:rPr lang="en-US" dirty="0"/>
              <a:t>Provides  a complete definition of discrimination</a:t>
            </a:r>
          </a:p>
          <a:p>
            <a:r>
              <a:rPr lang="en-US" dirty="0"/>
              <a:t>Legally binds all State Parties that sign and ratify </a:t>
            </a:r>
          </a:p>
          <a:p>
            <a:r>
              <a:rPr lang="en-US" dirty="0"/>
              <a:t>Addresses gender inequalities in all spheres and levels: family, community, market and state</a:t>
            </a:r>
          </a:p>
          <a:p>
            <a:r>
              <a:rPr lang="en-US" dirty="0"/>
              <a:t>Requires State parties to eliminate prejudices and customary and all other practices that obstruct women’s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724400"/>
            <a:ext cx="5105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Adopted by UN General Assembly 12/18/1979</a:t>
            </a:r>
          </a:p>
          <a:p>
            <a:r>
              <a:rPr lang="en-US" dirty="0"/>
              <a:t>Presented to member states for signatures</a:t>
            </a:r>
          </a:p>
          <a:p>
            <a:r>
              <a:rPr lang="en-US" dirty="0"/>
              <a:t>Came into force 9/3/1981</a:t>
            </a:r>
          </a:p>
          <a:p>
            <a:r>
              <a:rPr lang="en-US" dirty="0"/>
              <a:t>Seven UN member states have not ratified or acceded:</a:t>
            </a:r>
          </a:p>
          <a:p>
            <a:pPr marL="114300" indent="0">
              <a:buNone/>
            </a:pPr>
            <a:r>
              <a:rPr lang="en-US" dirty="0"/>
              <a:t>Iran, Somalia, Sudan, South Sudan, Palau, Tonga and…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3200" dirty="0"/>
              <a:t>The United States 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0"/>
            <a:ext cx="3733800" cy="19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6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THREE MAIN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Substantive equality</a:t>
            </a:r>
          </a:p>
          <a:p>
            <a:r>
              <a:rPr lang="en-US" dirty="0"/>
              <a:t>Non-discrimination</a:t>
            </a:r>
          </a:p>
          <a:p>
            <a:r>
              <a:rPr lang="en-US" dirty="0"/>
              <a:t>State obligation</a:t>
            </a:r>
          </a:p>
          <a:p>
            <a:endParaRPr lang="en-US" dirty="0"/>
          </a:p>
          <a:p>
            <a:r>
              <a:rPr lang="en-US" dirty="0"/>
              <a:t>Each principle distinct element in itself</a:t>
            </a:r>
          </a:p>
          <a:p>
            <a:r>
              <a:rPr lang="en-US" dirty="0"/>
              <a:t>They are also interdependent</a:t>
            </a:r>
          </a:p>
          <a:p>
            <a:r>
              <a:rPr lang="en-US" dirty="0"/>
              <a:t>Together = holistic framework to achieving women’s rights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2903220" cy="1933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48200"/>
            <a:ext cx="3429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0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SUBSTANTIVE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Equality of opportunity</a:t>
            </a:r>
          </a:p>
          <a:p>
            <a:r>
              <a:rPr lang="en-US" dirty="0"/>
              <a:t>Equality of access</a:t>
            </a:r>
          </a:p>
          <a:p>
            <a:r>
              <a:rPr lang="en-US" dirty="0"/>
              <a:t>Equality of benefits and results</a:t>
            </a:r>
          </a:p>
          <a:p>
            <a:endParaRPr lang="en-US" dirty="0"/>
          </a:p>
          <a:p>
            <a:r>
              <a:rPr lang="en-US" dirty="0"/>
              <a:t>Requires gender analysis on differences between men and women</a:t>
            </a:r>
          </a:p>
          <a:p>
            <a:r>
              <a:rPr lang="en-US" dirty="0"/>
              <a:t>Must understand underlying assumptions about differences</a:t>
            </a:r>
          </a:p>
          <a:p>
            <a:r>
              <a:rPr lang="en-US" dirty="0"/>
              <a:t>Social and cultural norms</a:t>
            </a:r>
          </a:p>
          <a:p>
            <a:r>
              <a:rPr lang="en-US" dirty="0"/>
              <a:t>Mistaken beliefs</a:t>
            </a:r>
          </a:p>
          <a:p>
            <a:r>
              <a:rPr lang="en-US" dirty="0"/>
              <a:t>Prejudices</a:t>
            </a:r>
          </a:p>
          <a:p>
            <a:r>
              <a:rPr lang="en-US" dirty="0"/>
              <a:t>Political structures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52550"/>
            <a:ext cx="1722120" cy="169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19600"/>
            <a:ext cx="4114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1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NON-DISCRIMINATION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states must ensure women are not at a disadvantage  due to biological, physical and physiological attributes or because of cultural and social norms</a:t>
            </a:r>
          </a:p>
          <a:p>
            <a:r>
              <a:rPr lang="en-US" dirty="0"/>
              <a:t>Direct discrimination: Action that intentionally treats women differently and subordinates them</a:t>
            </a:r>
          </a:p>
          <a:p>
            <a:r>
              <a:rPr lang="en-US" dirty="0"/>
              <a:t>Indirect discrimination: Not intentional but the action blocks women’s access to opportunity or denies her rights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196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40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1007</TotalTime>
  <Words>1133</Words>
  <Application>Microsoft Office PowerPoint</Application>
  <PresentationFormat>On-screen Show (4:3)</PresentationFormat>
  <Paragraphs>216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Cambria</vt:lpstr>
      <vt:lpstr>Adjacency</vt:lpstr>
      <vt:lpstr>PowerPoint Presentation</vt:lpstr>
      <vt:lpstr>The Convention on the Elimination of all Forms of Discrimination Against Women</vt:lpstr>
      <vt:lpstr>Agenda</vt:lpstr>
      <vt:lpstr>WHAT IS CEDAW?</vt:lpstr>
      <vt:lpstr>WHY IS CEDAW IMPORTANT?</vt:lpstr>
      <vt:lpstr>HISTORY </vt:lpstr>
      <vt:lpstr>THREE MAIN PRINCIPLES</vt:lpstr>
      <vt:lpstr>SUBSTANTIVE EQUALITY</vt:lpstr>
      <vt:lpstr>NON-DISCRIMINATION</vt:lpstr>
      <vt:lpstr>STATE OBLIGATION</vt:lpstr>
      <vt:lpstr>ARTICLES</vt:lpstr>
      <vt:lpstr>IN A NUTSHELL, CEDAW SEEKS TO:</vt:lpstr>
      <vt:lpstr>ENFORCEMENT</vt:lpstr>
      <vt:lpstr>CEDAW IN THE U.S.</vt:lpstr>
      <vt:lpstr>MISCONCEPTIONS</vt:lpstr>
      <vt:lpstr>MISCONCEPTIONS</vt:lpstr>
      <vt:lpstr> </vt:lpstr>
      <vt:lpstr>City CEDAW Resolutions</vt:lpstr>
      <vt:lpstr>City CEDAW Ordinances</vt:lpstr>
      <vt:lpstr>Achievements – San Francisco</vt:lpstr>
      <vt:lpstr>Achievements – San Francisco</vt:lpstr>
      <vt:lpstr>What Can You Do? </vt:lpstr>
      <vt:lpstr>What Can You Do? </vt:lpstr>
      <vt:lpstr>What Can You Do? </vt:lpstr>
      <vt:lpstr>What Can You Do? </vt:lpstr>
      <vt:lpstr>What Can You Do? </vt:lpstr>
      <vt:lpstr>PowerPoint Presentation</vt:lpstr>
      <vt:lpstr>QUESTIONS</vt:lpstr>
    </vt:vector>
  </TitlesOfParts>
  <Company>County of Erie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Convention on the Elimination of all Forms of Discrimination Against Women</dc:title>
  <dc:creator>Guzinski, Pati Aine</dc:creator>
  <cp:lastModifiedBy>Sandra Cronk</cp:lastModifiedBy>
  <cp:revision>65</cp:revision>
  <cp:lastPrinted>2017-04-17T22:19:30Z</cp:lastPrinted>
  <dcterms:created xsi:type="dcterms:W3CDTF">2012-10-01T18:45:55Z</dcterms:created>
  <dcterms:modified xsi:type="dcterms:W3CDTF">2017-09-30T17:15:14Z</dcterms:modified>
</cp:coreProperties>
</file>