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60" r:id="rId4"/>
    <p:sldId id="258" r:id="rId5"/>
    <p:sldId id="261" r:id="rId6"/>
    <p:sldId id="257" r:id="rId7"/>
    <p:sldId id="277" r:id="rId8"/>
    <p:sldId id="266" r:id="rId9"/>
    <p:sldId id="284" r:id="rId10"/>
    <p:sldId id="283" r:id="rId11"/>
    <p:sldId id="268" r:id="rId12"/>
    <p:sldId id="285" r:id="rId13"/>
    <p:sldId id="275" r:id="rId14"/>
    <p:sldId id="274" r:id="rId15"/>
    <p:sldId id="280" r:id="rId16"/>
    <p:sldId id="270" r:id="rId17"/>
    <p:sldId id="276"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6"/>
  </p:normalViewPr>
  <p:slideViewPr>
    <p:cSldViewPr showGuides="1">
      <p:cViewPr varScale="1">
        <p:scale>
          <a:sx n="89" d="100"/>
          <a:sy n="89" d="100"/>
        </p:scale>
        <p:origin x="88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ZontaInternational_PowerPoint_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Lato Regular"/>
                <a:cs typeface="Lato Regular"/>
              </a:defRPr>
            </a:lvl1pPr>
          </a:lstStyle>
          <a:p>
            <a:r>
              <a:rPr lang="en-US"/>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773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74638"/>
            <a:ext cx="7924800" cy="1143000"/>
          </a:xfrm>
        </p:spPr>
        <p:txBody>
          <a:bodyPr>
            <a:normAutofit/>
          </a:bodyPr>
          <a:lstStyle>
            <a:lvl1pPr algn="l">
              <a:defRPr sz="3600" b="0" i="0">
                <a:solidFill>
                  <a:srgbClr val="000000"/>
                </a:solidFill>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Lato Regular"/>
                <a:cs typeface="Lato Regular"/>
              </a:defRPr>
            </a:lvl1pPr>
            <a:lvl2pPr>
              <a:defRPr b="0" i="0">
                <a:solidFill>
                  <a:srgbClr val="000000"/>
                </a:solidFill>
                <a:latin typeface="Lato Regular"/>
                <a:cs typeface="Lato Regular"/>
              </a:defRPr>
            </a:lvl2pPr>
            <a:lvl3pPr>
              <a:defRPr b="0" i="0">
                <a:solidFill>
                  <a:srgbClr val="000000"/>
                </a:solidFill>
                <a:latin typeface="Lato Regular"/>
                <a:cs typeface="Lato Regular"/>
              </a:defRPr>
            </a:lvl3pPr>
            <a:lvl4pPr>
              <a:defRPr b="0" i="0">
                <a:solidFill>
                  <a:srgbClr val="000000"/>
                </a:solidFill>
                <a:latin typeface="Lato Regular"/>
                <a:cs typeface="Lato Regular"/>
              </a:defRPr>
            </a:lvl4pPr>
            <a:lvl5pPr>
              <a:defRPr b="0" i="0">
                <a:solidFill>
                  <a:srgbClr val="000000"/>
                </a:solidFill>
                <a:latin typeface="Lato Regular"/>
                <a:cs typeface="La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010400" y="6492875"/>
            <a:ext cx="2133600" cy="365125"/>
          </a:xfrm>
        </p:spPr>
        <p:txBody>
          <a:bodyPr/>
          <a:lstStyle>
            <a:lvl1pPr>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420317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r="14000"/>
          <a:stretch>
            <a:fillRect/>
          </a:stretch>
        </p:blipFill>
        <p:spPr bwMode="auto">
          <a:xfrm>
            <a:off x="0" y="0"/>
            <a:ext cx="786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74638"/>
            <a:ext cx="7924800" cy="1143000"/>
          </a:xfrm>
        </p:spPr>
        <p:txBody>
          <a:bodyPr>
            <a:normAutofit/>
          </a:bodyPr>
          <a:lstStyle>
            <a:lvl1pPr algn="l">
              <a:defRPr sz="3600" b="0" i="0">
                <a:solidFill>
                  <a:srgbClr val="000000"/>
                </a:solidFill>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Lato Regular"/>
                <a:cs typeface="Lato Regular"/>
              </a:defRPr>
            </a:lvl1pPr>
            <a:lvl2pPr>
              <a:defRPr b="0" i="0">
                <a:solidFill>
                  <a:srgbClr val="000000"/>
                </a:solidFill>
                <a:latin typeface="Lato Regular"/>
                <a:cs typeface="Lato Regular"/>
              </a:defRPr>
            </a:lvl2pPr>
            <a:lvl3pPr>
              <a:defRPr b="0" i="0">
                <a:solidFill>
                  <a:srgbClr val="000000"/>
                </a:solidFill>
                <a:latin typeface="Lato Regular"/>
                <a:cs typeface="Lato Regular"/>
              </a:defRPr>
            </a:lvl3pPr>
            <a:lvl4pPr>
              <a:defRPr b="0" i="0">
                <a:solidFill>
                  <a:srgbClr val="000000"/>
                </a:solidFill>
                <a:latin typeface="Lato Regular"/>
                <a:cs typeface="Lato Regular"/>
              </a:defRPr>
            </a:lvl4pPr>
            <a:lvl5pPr>
              <a:defRPr b="0" i="0">
                <a:solidFill>
                  <a:srgbClr val="000000"/>
                </a:solidFill>
                <a:latin typeface="Lato Regular"/>
                <a:cs typeface="La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010400" y="6492875"/>
            <a:ext cx="2133600" cy="365125"/>
          </a:xfrm>
        </p:spPr>
        <p:txBody>
          <a:bodyPr/>
          <a:lstStyle>
            <a:lvl1pPr>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66835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2" y="274638"/>
            <a:ext cx="7927848" cy="1143000"/>
          </a:xfrm>
        </p:spPr>
        <p:txBody>
          <a:bodyPr>
            <a:normAutofit/>
          </a:bodyPr>
          <a:lstStyle>
            <a:lvl1pPr algn="l">
              <a:defRPr sz="3600" b="0" i="0">
                <a:solidFill>
                  <a:srgbClr val="000000"/>
                </a:solidFill>
                <a:latin typeface="Lato Regular"/>
                <a:cs typeface="Lato Regular"/>
              </a:defRPr>
            </a:lvl1pPr>
          </a:lstStyle>
          <a:p>
            <a:r>
              <a:rPr lang="en-US"/>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7010400" y="6492875"/>
            <a:ext cx="2133600" cy="365125"/>
          </a:xfrm>
        </p:spPr>
        <p:txBody>
          <a:bodyPr/>
          <a:lstStyle>
            <a:lvl1pPr>
              <a:defRPr smtClean="0">
                <a:latin typeface="Arial"/>
                <a:cs typeface="Arial"/>
              </a:defRPr>
            </a:lvl1pPr>
          </a:lstStyle>
          <a:p>
            <a:fld id="{DC0F1F3B-E845-4128-8A21-7EB10C10A0DB}"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9927" y="5562600"/>
            <a:ext cx="632315" cy="618746"/>
          </a:xfrm>
          <a:prstGeom prst="rect">
            <a:avLst/>
          </a:prstGeom>
        </p:spPr>
      </p:pic>
    </p:spTree>
    <p:extLst>
      <p:ext uri="{BB962C8B-B14F-4D97-AF65-F5344CB8AC3E}">
        <p14:creationId xmlns:p14="http://schemas.microsoft.com/office/powerpoint/2010/main" val="389998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r="14799"/>
          <a:stretch>
            <a:fillRect/>
          </a:stretch>
        </p:blipFill>
        <p:spPr bwMode="auto">
          <a:xfrm>
            <a:off x="0" y="0"/>
            <a:ext cx="779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2" y="274956"/>
            <a:ext cx="7927848" cy="1143000"/>
          </a:xfrm>
        </p:spPr>
        <p:txBody>
          <a:bodyPr>
            <a:normAutofit/>
          </a:bodyPr>
          <a:lstStyle>
            <a:lvl1pPr algn="l">
              <a:defRPr sz="3600" b="0" i="0">
                <a:solidFill>
                  <a:srgbClr val="000000"/>
                </a:solidFill>
                <a:latin typeface="Lato Regular"/>
                <a:cs typeface="Lato Regular"/>
              </a:defRPr>
            </a:lvl1pPr>
          </a:lstStyle>
          <a:p>
            <a:r>
              <a:rPr lang="en-US"/>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7010400" y="6492875"/>
            <a:ext cx="2133600" cy="365125"/>
          </a:xfrm>
        </p:spPr>
        <p:txBody>
          <a:bodyPr/>
          <a:lstStyle>
            <a:lvl1pPr>
              <a:defRPr smtClean="0">
                <a:latin typeface="Arial"/>
                <a:cs typeface="Arial"/>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121806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6" descr="ZontaInternational_PowerPoint_reverse_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p:cNvSpPr txBox="1">
            <a:spLocks/>
          </p:cNvSpPr>
          <p:nvPr/>
        </p:nvSpPr>
        <p:spPr>
          <a:xfrm>
            <a:off x="7010400" y="6492875"/>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000086D-F62D-406C-9CFF-38286DD17304}" type="slidenum">
              <a:rPr lang="en-US" smtClean="0">
                <a:solidFill>
                  <a:schemeClr val="bg1"/>
                </a:solidFill>
              </a:rPr>
              <a:pPr fontAlgn="auto">
                <a:spcBef>
                  <a:spcPts val="0"/>
                </a:spcBef>
                <a:spcAft>
                  <a:spcPts val="0"/>
                </a:spcAft>
                <a:defRPr/>
              </a:pPr>
              <a:t>‹#›</a:t>
            </a:fld>
            <a:endParaRPr lang="en-US" dirty="0">
              <a:solidFill>
                <a:schemeClr val="bg1"/>
              </a:solidFill>
            </a:endParaRPr>
          </a:p>
        </p:txBody>
      </p:sp>
      <p:sp>
        <p:nvSpPr>
          <p:cNvPr id="5" name="Title 1"/>
          <p:cNvSpPr>
            <a:spLocks noGrp="1"/>
          </p:cNvSpPr>
          <p:nvPr>
            <p:ph type="title"/>
          </p:nvPr>
        </p:nvSpPr>
        <p:spPr>
          <a:xfrm>
            <a:off x="735724" y="274638"/>
            <a:ext cx="7951076" cy="1143000"/>
          </a:xfrm>
        </p:spPr>
        <p:txBody>
          <a:bodyPr>
            <a:normAutofit/>
          </a:bodyPr>
          <a:lstStyle>
            <a:lvl1pPr algn="l">
              <a:defRPr sz="3600" b="0" i="0">
                <a:solidFill>
                  <a:srgbClr val="FFFFFF"/>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0914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F0508-B01E-478E-A4E9-92E623AE1CB1}"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F1F3B-E845-4128-8A21-7EB10C10A0D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9927" y="5562600"/>
            <a:ext cx="632315" cy="6187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B0F0508-B01E-478E-A4E9-92E623AE1CB1}" type="datetimeFigureOut">
              <a:rPr lang="en-US" smtClean="0"/>
              <a:t>7/25/18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DC0F1F3B-E845-4128-8A21-7EB10C10A0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Where it all began</a:t>
            </a:r>
          </a:p>
        </p:txBody>
      </p:sp>
      <p:sp>
        <p:nvSpPr>
          <p:cNvPr id="3" name="Subtitle 2"/>
          <p:cNvSpPr>
            <a:spLocks noGrp="1"/>
          </p:cNvSpPr>
          <p:nvPr>
            <p:ph type="subTitle" idx="1"/>
          </p:nvPr>
        </p:nvSpPr>
        <p:spPr/>
        <p:txBody>
          <a:bodyPr>
            <a:normAutofit fontScale="47500" lnSpcReduction="20000"/>
          </a:bodyPr>
          <a:lstStyle/>
          <a:p>
            <a:r>
              <a:rPr lang="en-US" sz="3300" dirty="0">
                <a:solidFill>
                  <a:schemeClr val="accent4">
                    <a:lumMod val="75000"/>
                  </a:schemeClr>
                </a:solidFill>
              </a:rPr>
              <a:t>A feature on Marian de Forest</a:t>
            </a:r>
          </a:p>
          <a:p>
            <a:r>
              <a:rPr lang="en-US" sz="3300" dirty="0">
                <a:solidFill>
                  <a:schemeClr val="accent4">
                    <a:lumMod val="75000"/>
                  </a:schemeClr>
                </a:solidFill>
              </a:rPr>
              <a:t>Buffalo, New York, USA</a:t>
            </a:r>
          </a:p>
          <a:p>
            <a:endParaRPr lang="en-US" dirty="0"/>
          </a:p>
        </p:txBody>
      </p:sp>
      <p:sp>
        <p:nvSpPr>
          <p:cNvPr id="4" name="Subtitle 2"/>
          <p:cNvSpPr txBox="1">
            <a:spLocks/>
          </p:cNvSpPr>
          <p:nvPr/>
        </p:nvSpPr>
        <p:spPr>
          <a:xfrm>
            <a:off x="1143000" y="5943600"/>
            <a:ext cx="7051964" cy="609600"/>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just"/>
            <a:r>
              <a:rPr lang="en-US" sz="2600" b="1" i="1" dirty="0">
                <a:solidFill>
                  <a:schemeClr val="accent4">
                    <a:lumMod val="50000"/>
                  </a:schemeClr>
                </a:solidFill>
              </a:rPr>
              <a:t>Special thanks to Vivian Cody</a:t>
            </a:r>
            <a:r>
              <a:rPr lang="en-US" sz="2600" i="1" dirty="0">
                <a:solidFill>
                  <a:schemeClr val="accent4">
                    <a:lumMod val="50000"/>
                  </a:schemeClr>
                </a:solidFill>
              </a:rPr>
              <a:t>, </a:t>
            </a:r>
            <a:r>
              <a:rPr lang="en-US" sz="2600" i="1" dirty="0">
                <a:solidFill>
                  <a:srgbClr val="000000"/>
                </a:solidFill>
              </a:rPr>
              <a:t>member of the Zonta Club of Buffalo, NY, USA, past Zonta International Director and District 4 Governor, and 2012-2014 Centennial Anniversary Committee member</a:t>
            </a:r>
            <a:endParaRPr lang="en-US" dirty="0">
              <a:solidFill>
                <a:srgbClr val="000000"/>
              </a:solidFill>
            </a:endParaRPr>
          </a:p>
        </p:txBody>
      </p:sp>
    </p:spTree>
    <p:extLst>
      <p:ext uri="{BB962C8B-B14F-4D97-AF65-F5344CB8AC3E}">
        <p14:creationId xmlns:p14="http://schemas.microsoft.com/office/powerpoint/2010/main" val="24709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fontScale="90000"/>
          </a:bodyPr>
          <a:lstStyle/>
          <a:p>
            <a:r>
              <a:rPr lang="en-US" altLang="en-US" sz="4400" dirty="0"/>
              <a:t>Marian de Forest: </a:t>
            </a:r>
            <a:br>
              <a:rPr lang="en-US" altLang="en-US" sz="6600" dirty="0"/>
            </a:br>
            <a:r>
              <a:rPr lang="en-US" altLang="en-US" sz="3600" dirty="0"/>
              <a:t>Remembered by her Community</a:t>
            </a:r>
            <a:endParaRPr lang="en-US" dirty="0"/>
          </a:p>
        </p:txBody>
      </p:sp>
      <p:sp>
        <p:nvSpPr>
          <p:cNvPr id="3" name="Content Placeholder 2"/>
          <p:cNvSpPr>
            <a:spLocks noGrp="1"/>
          </p:cNvSpPr>
          <p:nvPr>
            <p:ph idx="1"/>
          </p:nvPr>
        </p:nvSpPr>
        <p:spPr>
          <a:xfrm>
            <a:off x="457200" y="2209800"/>
            <a:ext cx="7620000" cy="4191000"/>
          </a:xfrm>
        </p:spPr>
        <p:txBody>
          <a:bodyPr/>
          <a:lstStyle/>
          <a:p>
            <a:pPr marL="114300" indent="0">
              <a:buNone/>
            </a:pPr>
            <a:r>
              <a:rPr lang="en-US" altLang="en-US" sz="2400" dirty="0"/>
              <a:t>Marian de Forest was inducted into the Western New York Women's Hall of Fame in 1998 and the National Women's Hall of Fame in Seneca Falls, NY in 2001.  She was the inspiration behind the Larry Griffiths, Jr. statue </a:t>
            </a:r>
            <a:r>
              <a:rPr lang="en-US" altLang="en-US" sz="2400" i="1" dirty="0"/>
              <a:t>Spirit of Womanhood</a:t>
            </a:r>
            <a:r>
              <a:rPr lang="en-US" altLang="en-US" sz="2400" dirty="0"/>
              <a:t> in Delaware Park </a:t>
            </a:r>
            <a:r>
              <a:rPr lang="en-US" altLang="en-US" sz="2400" b="1" dirty="0"/>
              <a:t>[12]</a:t>
            </a:r>
            <a:r>
              <a:rPr lang="en-US" altLang="en-US" sz="2400" dirty="0"/>
              <a:t> and is prominently featured in the Women's Walkway </a:t>
            </a:r>
            <a:r>
              <a:rPr lang="en-US" altLang="en-US" sz="2400" b="1" dirty="0"/>
              <a:t>[1]</a:t>
            </a:r>
            <a:r>
              <a:rPr lang="en-US" altLang="en-US" sz="2400" dirty="0"/>
              <a:t>, a cobblestone path commemorating 100 Women from Western New York.  Marian de Forest is buried in Forest Lawn Cemetery </a:t>
            </a:r>
            <a:r>
              <a:rPr lang="en-US" altLang="en-US" sz="2400" b="1" dirty="0"/>
              <a:t>[9]</a:t>
            </a:r>
            <a:r>
              <a:rPr lang="en-US" altLang="en-US" sz="2400" dirty="0"/>
              <a:t>.</a:t>
            </a:r>
            <a:endParaRPr lang="en-US" sz="2400" dirty="0"/>
          </a:p>
          <a:p>
            <a:endParaRPr lang="en-US" dirty="0"/>
          </a:p>
        </p:txBody>
      </p:sp>
      <p:sp>
        <p:nvSpPr>
          <p:cNvPr id="5" name="Content Placeholder 2"/>
          <p:cNvSpPr txBox="1">
            <a:spLocks/>
          </p:cNvSpPr>
          <p:nvPr/>
        </p:nvSpPr>
        <p:spPr>
          <a:xfrm>
            <a:off x="381000" y="1536834"/>
            <a:ext cx="7315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a:t>The numbers in brackets [#] refer to the sites detailed on the following slides, to guide you if you visit Buffalo</a:t>
            </a:r>
          </a:p>
        </p:txBody>
      </p:sp>
    </p:spTree>
    <p:extLst>
      <p:ext uri="{BB962C8B-B14F-4D97-AF65-F5344CB8AC3E}">
        <p14:creationId xmlns:p14="http://schemas.microsoft.com/office/powerpoint/2010/main" val="100071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Sites Honoring Marian de Forest</a:t>
            </a:r>
          </a:p>
        </p:txBody>
      </p:sp>
      <p:sp>
        <p:nvSpPr>
          <p:cNvPr id="3" name="Content Placeholder 2"/>
          <p:cNvSpPr>
            <a:spLocks noGrp="1"/>
          </p:cNvSpPr>
          <p:nvPr>
            <p:ph idx="1"/>
          </p:nvPr>
        </p:nvSpPr>
        <p:spPr>
          <a:xfrm>
            <a:off x="914400" y="1371600"/>
            <a:ext cx="7620000" cy="5029200"/>
          </a:xfrm>
        </p:spPr>
        <p:txBody>
          <a:bodyPr>
            <a:normAutofit fontScale="40000" lnSpcReduction="20000"/>
          </a:bodyPr>
          <a:lstStyle/>
          <a:p>
            <a:pPr marL="114300" indent="0">
              <a:buNone/>
            </a:pPr>
            <a:r>
              <a:rPr lang="en-US" altLang="en-US" sz="4000" dirty="0"/>
              <a:t>These sites are grouped by area. Those in </a:t>
            </a:r>
            <a:r>
              <a:rPr lang="en-US" altLang="en-US" sz="4000" b="1" dirty="0"/>
              <a:t>bold type</a:t>
            </a:r>
            <a:r>
              <a:rPr lang="en-US" altLang="en-US" sz="4000" dirty="0"/>
              <a:t> represent areas in which current Buffalo shows a direct link to her; while the places which were built after her death, or where Buffalo is currently different from her lifetime, are shown in normal type.  Places are listed from the Waterfront moving north to the Museum District.</a:t>
            </a:r>
            <a:endParaRPr lang="en-US" sz="4000" dirty="0"/>
          </a:p>
          <a:p>
            <a:pPr marL="0" lvl="0" indent="0" fontAlgn="base">
              <a:spcBef>
                <a:spcPct val="0"/>
              </a:spcBef>
              <a:spcAft>
                <a:spcPct val="0"/>
              </a:spcAft>
              <a:buClrTx/>
              <a:buNone/>
            </a:pPr>
            <a:endParaRPr lang="en-US" altLang="en-US" sz="2400" i="1" u="sng" dirty="0">
              <a:solidFill>
                <a:srgbClr val="000000"/>
              </a:solidFill>
            </a:endParaRPr>
          </a:p>
          <a:p>
            <a:pPr marL="0" lvl="0" indent="0" fontAlgn="base">
              <a:spcBef>
                <a:spcPct val="0"/>
              </a:spcBef>
              <a:spcAft>
                <a:spcPct val="0"/>
              </a:spcAft>
              <a:buClrTx/>
              <a:buNone/>
            </a:pPr>
            <a:endParaRPr lang="en-US" altLang="en-US" sz="2400" i="1" u="sng" dirty="0">
              <a:solidFill>
                <a:srgbClr val="000000"/>
              </a:solidFill>
            </a:endParaRPr>
          </a:p>
          <a:p>
            <a:pPr marL="0" lvl="0" indent="0" fontAlgn="base">
              <a:spcBef>
                <a:spcPct val="0"/>
              </a:spcBef>
              <a:spcAft>
                <a:spcPct val="0"/>
              </a:spcAft>
              <a:buClrTx/>
              <a:buNone/>
            </a:pPr>
            <a:endParaRPr lang="en-US" altLang="en-US" sz="2400" i="1" u="sng" dirty="0">
              <a:solidFill>
                <a:srgbClr val="000000"/>
              </a:solidFill>
            </a:endParaRPr>
          </a:p>
          <a:p>
            <a:pPr marL="114300" indent="0">
              <a:buNone/>
            </a:pPr>
            <a:r>
              <a:rPr lang="en-US" altLang="en-US" sz="4000" i="1" u="sng" dirty="0"/>
              <a:t>DOWNTOWN</a:t>
            </a:r>
          </a:p>
          <a:p>
            <a:pPr marL="288925" indent="-174625">
              <a:buNone/>
            </a:pPr>
            <a:endParaRPr lang="en-US" altLang="en-US" sz="4000" dirty="0"/>
          </a:p>
          <a:p>
            <a:pPr marL="288925" indent="-174625">
              <a:buAutoNum type="arabicPeriod"/>
            </a:pPr>
            <a:r>
              <a:rPr lang="en-US" altLang="en-US" sz="4000" b="1" dirty="0"/>
              <a:t>Women's Walkway - located at the NFTA DL&amp;W Terminal  site adjacent to HSBC Arena on the Buffalo Waterfront.</a:t>
            </a:r>
          </a:p>
          <a:p>
            <a:pPr marL="288925" indent="-174625">
              <a:buAutoNum type="arabicPeriod"/>
            </a:pPr>
            <a:r>
              <a:rPr lang="en-US" altLang="en-US" sz="4000" b="1" dirty="0" err="1"/>
              <a:t>Statler</a:t>
            </a:r>
            <a:r>
              <a:rPr lang="en-US" altLang="en-US" sz="4000" b="1" dirty="0"/>
              <a:t> Towers - 107 Delaware Avenue.  The plaque near the entrance commemorates the founding of Zonta International. </a:t>
            </a:r>
          </a:p>
          <a:p>
            <a:pPr marL="288925" indent="-174625">
              <a:buAutoNum type="arabicPeriod"/>
            </a:pPr>
            <a:r>
              <a:rPr lang="en-US" altLang="en-US" sz="4000" dirty="0"/>
              <a:t>Main Library Erie County and Buffalo - Lafayette Square </a:t>
            </a:r>
          </a:p>
          <a:p>
            <a:pPr marL="288925" indent="-174625">
              <a:buAutoNum type="arabicPeriod"/>
            </a:pPr>
            <a:r>
              <a:rPr lang="en-US" altLang="en-US" sz="4000" dirty="0"/>
              <a:t>36 Oak Street - Oak Street is 1 block east of the Library and is now developed for industrial use.  The de Forest family home is no longer there.</a:t>
            </a:r>
          </a:p>
          <a:p>
            <a:pPr marL="288925" indent="-174625">
              <a:buAutoNum type="arabicPeriod" startAt="5"/>
            </a:pPr>
            <a:r>
              <a:rPr lang="en-US" altLang="en-US" sz="4000" dirty="0"/>
              <a:t>Theater place - Main Street between Tupper and Chippewa is the center of the Buffalo Theater District today.</a:t>
            </a:r>
          </a:p>
          <a:p>
            <a:pPr marL="288925" indent="-174625">
              <a:buAutoNum type="arabicPeriod" startAt="5"/>
            </a:pPr>
            <a:r>
              <a:rPr lang="en-US" altLang="en-US" sz="4000" b="1" dirty="0"/>
              <a:t>Courier Express building- 765 Main Street, North of Tupper.  Built in 1930 to house the Courier Express formed from the Buffalo Express and Courier</a:t>
            </a:r>
            <a:r>
              <a:rPr lang="en-US" altLang="en-US" sz="4000" dirty="0"/>
              <a:t>. </a:t>
            </a:r>
          </a:p>
          <a:p>
            <a:pPr marL="288925" indent="-174625">
              <a:buNone/>
            </a:pPr>
            <a:endParaRPr lang="en-US" altLang="en-US" sz="2800" i="1" u="sng" dirty="0"/>
          </a:p>
        </p:txBody>
      </p:sp>
    </p:spTree>
    <p:extLst>
      <p:ext uri="{BB962C8B-B14F-4D97-AF65-F5344CB8AC3E}">
        <p14:creationId xmlns:p14="http://schemas.microsoft.com/office/powerpoint/2010/main" val="365145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dirty="0"/>
              <a:t>Sites Honoring Marian de Forest</a:t>
            </a:r>
          </a:p>
        </p:txBody>
      </p:sp>
      <p:sp>
        <p:nvSpPr>
          <p:cNvPr id="3" name="Content Placeholder 2"/>
          <p:cNvSpPr>
            <a:spLocks noGrp="1"/>
          </p:cNvSpPr>
          <p:nvPr>
            <p:ph idx="1"/>
          </p:nvPr>
        </p:nvSpPr>
        <p:spPr>
          <a:xfrm>
            <a:off x="838200" y="1371600"/>
            <a:ext cx="7620000" cy="5486400"/>
          </a:xfrm>
        </p:spPr>
        <p:txBody>
          <a:bodyPr>
            <a:noAutofit/>
          </a:bodyPr>
          <a:lstStyle/>
          <a:p>
            <a:pPr marL="288925" indent="-174625">
              <a:buNone/>
            </a:pPr>
            <a:r>
              <a:rPr lang="en-US" altLang="en-US" sz="1600" i="1" u="sng" dirty="0"/>
              <a:t>ALLENTOWN</a:t>
            </a:r>
          </a:p>
          <a:p>
            <a:pPr marL="288925" indent="-174625">
              <a:buNone/>
            </a:pPr>
            <a:endParaRPr lang="en-US" altLang="en-US" sz="1600" dirty="0"/>
          </a:p>
          <a:p>
            <a:pPr marL="288925" indent="-174625">
              <a:buAutoNum type="arabicPeriod" startAt="7"/>
            </a:pPr>
            <a:r>
              <a:rPr lang="en-US" altLang="en-US" sz="1600" b="1" dirty="0"/>
              <a:t>30 Irving Place - The house is no longer there, but the neighborhood still has the same feel as when Marian de Forest lived there</a:t>
            </a:r>
            <a:r>
              <a:rPr lang="en-US" altLang="en-US" sz="1600" dirty="0"/>
              <a:t>.</a:t>
            </a:r>
          </a:p>
          <a:p>
            <a:pPr marL="288925" indent="-174625">
              <a:buAutoNum type="arabicPeriod" startAt="7"/>
            </a:pPr>
            <a:r>
              <a:rPr lang="en-US" altLang="en-US" sz="1600" dirty="0" err="1"/>
              <a:t>Kleinhans</a:t>
            </a:r>
            <a:r>
              <a:rPr lang="en-US" altLang="en-US" sz="1600" dirty="0"/>
              <a:t> Music Hall - located at Symphony Circle off North Street at Richmond Ave.   The current home of the Buffalo Philharmonic was designed by the Saarinen brothers and built between 1938 and 1940.</a:t>
            </a:r>
          </a:p>
          <a:p>
            <a:pPr marL="288925" indent="-174625">
              <a:buNone/>
            </a:pPr>
            <a:endParaRPr lang="en-US" altLang="en-US" sz="1600" i="1" u="sng" dirty="0"/>
          </a:p>
          <a:p>
            <a:pPr marL="288925" indent="-174625">
              <a:buNone/>
            </a:pPr>
            <a:r>
              <a:rPr lang="en-US" altLang="en-US" sz="1600" i="1" u="sng" dirty="0"/>
              <a:t>MUSEUM DISTRICT</a:t>
            </a:r>
          </a:p>
          <a:p>
            <a:pPr marL="288925" indent="-174625">
              <a:buNone/>
            </a:pPr>
            <a:endParaRPr lang="en-US" altLang="en-US" sz="1600" dirty="0"/>
          </a:p>
          <a:p>
            <a:pPr marL="288925" indent="-174625">
              <a:buNone/>
            </a:pPr>
            <a:r>
              <a:rPr lang="en-US" altLang="en-US" sz="1600" dirty="0">
                <a:solidFill>
                  <a:schemeClr val="accent1"/>
                </a:solidFill>
              </a:rPr>
              <a:t>9</a:t>
            </a:r>
            <a:r>
              <a:rPr lang="en-US" altLang="en-US" sz="1600" dirty="0"/>
              <a:t>. </a:t>
            </a:r>
            <a:r>
              <a:rPr lang="en-US" altLang="en-US" sz="1600" b="1" dirty="0"/>
              <a:t>Forest Lawn Cemetery - Enter from Delaware Ave near Delavan Ave – Marian de Forest’s grave is in Section 1, D6.</a:t>
            </a:r>
          </a:p>
          <a:p>
            <a:pPr marL="288925" indent="-174625">
              <a:buAutoNum type="arabicPeriod" startAt="10"/>
            </a:pPr>
            <a:r>
              <a:rPr lang="en-US" altLang="en-US" sz="1600" b="1" dirty="0"/>
              <a:t>Buffalo Seminary - 205 Bidwell </a:t>
            </a:r>
            <a:r>
              <a:rPr lang="en-US" altLang="en-US" sz="1600" b="1" dirty="0" err="1"/>
              <a:t>Pky</a:t>
            </a:r>
            <a:r>
              <a:rPr lang="en-US" altLang="en-US" sz="1600" b="1" dirty="0"/>
              <a:t> near Soldiers Park.</a:t>
            </a:r>
          </a:p>
          <a:p>
            <a:pPr marL="288925" indent="-174625">
              <a:buAutoNum type="arabicPeriod" startAt="10"/>
            </a:pPr>
            <a:r>
              <a:rPr lang="en-US" altLang="en-US" sz="1600" b="1" dirty="0"/>
              <a:t>Buffalo Historical Society - 25 Nottingham Ct.  Only remaining building from the 1901 Pan Am Exposition. </a:t>
            </a:r>
          </a:p>
          <a:p>
            <a:pPr marL="288925" indent="-174625">
              <a:buAutoNum type="arabicPeriod" startAt="10"/>
            </a:pPr>
            <a:r>
              <a:rPr lang="en-US" altLang="en-US" sz="1600" b="1" i="1" dirty="0"/>
              <a:t>Spirit of Womanhood</a:t>
            </a:r>
            <a:r>
              <a:rPr lang="en-US" altLang="en-US" sz="1600" b="1" dirty="0"/>
              <a:t> - Located in Delaware Park </a:t>
            </a:r>
            <a:br>
              <a:rPr lang="en-US" altLang="en-US" sz="1600" b="1" dirty="0"/>
            </a:br>
            <a:r>
              <a:rPr lang="en-US" altLang="en-US" sz="1600" b="1" dirty="0"/>
              <a:t>between the North side of the path around Hoyt Lake and Route 198.  </a:t>
            </a:r>
            <a:br>
              <a:rPr lang="en-US" altLang="en-US" sz="1600" b="1" dirty="0"/>
            </a:br>
            <a:r>
              <a:rPr lang="en-US" altLang="en-US" sz="1600" b="1" dirty="0"/>
              <a:t>Larry Griffiths, Jr., Artist.</a:t>
            </a:r>
          </a:p>
          <a:p>
            <a:pPr marL="288925" indent="-174625" algn="ctr">
              <a:buNone/>
            </a:pPr>
            <a:r>
              <a:rPr lang="en-US" altLang="en-US" sz="1600" b="1" dirty="0"/>
              <a:t> </a:t>
            </a:r>
            <a:r>
              <a:rPr lang="en-US" altLang="en-US" sz="1050" i="1" dirty="0"/>
              <a:t>(Dr. Gail R. </a:t>
            </a:r>
            <a:r>
              <a:rPr lang="en-US" altLang="en-US" sz="1050" i="1" dirty="0" err="1"/>
              <a:t>Willsky</a:t>
            </a:r>
            <a:r>
              <a:rPr lang="en-US" altLang="en-US" sz="1050" i="1" dirty="0"/>
              <a:t> and Dr. Vivian Cody, Zonta Club of Buffalo).</a:t>
            </a:r>
          </a:p>
        </p:txBody>
      </p:sp>
    </p:spTree>
    <p:extLst>
      <p:ext uri="{BB962C8B-B14F-4D97-AF65-F5344CB8AC3E}">
        <p14:creationId xmlns:p14="http://schemas.microsoft.com/office/powerpoint/2010/main" val="326561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Induction to National Women’s Hall of Fame</a:t>
            </a:r>
          </a:p>
        </p:txBody>
      </p:sp>
      <p:sp>
        <p:nvSpPr>
          <p:cNvPr id="3" name="Content Placeholder 2"/>
          <p:cNvSpPr>
            <a:spLocks noGrp="1"/>
          </p:cNvSpPr>
          <p:nvPr>
            <p:ph sz="half" idx="1"/>
          </p:nvPr>
        </p:nvSpPr>
        <p:spPr>
          <a:xfrm>
            <a:off x="804512" y="1536192"/>
            <a:ext cx="3657600" cy="2515100"/>
          </a:xfrm>
        </p:spPr>
        <p:txBody>
          <a:bodyPr/>
          <a:lstStyle/>
          <a:p>
            <a:pPr marL="114300" indent="0">
              <a:buNone/>
            </a:pPr>
            <a:r>
              <a:rPr lang="en-US" sz="1400" dirty="0"/>
              <a:t>Past District 4 Governor </a:t>
            </a:r>
            <a:r>
              <a:rPr lang="en-US" altLang="en-US" sz="1400" dirty="0"/>
              <a:t>Vivian Cody accepts medal for Marian de Forest</a:t>
            </a:r>
          </a:p>
          <a:p>
            <a:endParaRPr lang="en-US" dirty="0"/>
          </a:p>
        </p:txBody>
      </p:sp>
      <p:sp>
        <p:nvSpPr>
          <p:cNvPr id="6" name="Content Placeholder 2"/>
          <p:cNvSpPr txBox="1">
            <a:spLocks/>
          </p:cNvSpPr>
          <p:nvPr/>
        </p:nvSpPr>
        <p:spPr>
          <a:xfrm>
            <a:off x="766412" y="4191000"/>
            <a:ext cx="3657600" cy="30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altLang="en-US" sz="1400" dirty="0"/>
              <a:t>District 4 Zontians at Hall of Fame</a:t>
            </a:r>
          </a:p>
          <a:p>
            <a:endParaRPr lang="en-US" dirty="0"/>
          </a:p>
        </p:txBody>
      </p:sp>
      <p:pic>
        <p:nvPicPr>
          <p:cNvPr id="7" name="Picture 16" descr="C:\Documents and Settings\cody\My Documents\G4 files\Hall of Fame\c.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118300"/>
            <a:ext cx="3124200" cy="193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cody\My Documents\zontaphoto\db_D4-Hal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12" y="4572000"/>
            <a:ext cx="3124200" cy="19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C:\Documents and Settings\cody\My Documents\ZID talks\zontaphoto\hallfame.tif"/>
          <p:cNvPicPr>
            <a:picLocks noChangeAspect="1" noChangeArrowheads="1"/>
          </p:cNvPicPr>
          <p:nvPr/>
        </p:nvPicPr>
        <p:blipFill rotWithShape="1">
          <a:blip r:embed="rId4">
            <a:extLst>
              <a:ext uri="{28A0092B-C50C-407E-A947-70E740481C1C}">
                <a14:useLocalDpi xmlns:a14="http://schemas.microsoft.com/office/drawing/2010/main" val="0"/>
              </a:ext>
            </a:extLst>
          </a:blip>
          <a:srcRect t="12213" r="4282" b="6702"/>
          <a:stretch/>
        </p:blipFill>
        <p:spPr bwMode="auto">
          <a:xfrm>
            <a:off x="5147912" y="2002056"/>
            <a:ext cx="3005488" cy="20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Documents and Settings\cody\My Documents\zontaphoto\Met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599" y="4561172"/>
            <a:ext cx="2170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0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Marian de Forest: A Woman Who Made the Impossible Possible</a:t>
            </a:r>
          </a:p>
        </p:txBody>
      </p:sp>
      <p:pic>
        <p:nvPicPr>
          <p:cNvPr id="5" name="Picture 3" descr="C:\Documents and Settings\cody\My Documents\My Pictures\display.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696200" cy="349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19100" y="5562600"/>
            <a:ext cx="7810500" cy="990600"/>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sz="2400" dirty="0"/>
              <a:t>Display panels about Marian de Forest presented by the Zonta Club of Buffalo at a symposium during the </a:t>
            </a:r>
            <a:r>
              <a:rPr lang="en-US" sz="2400" dirty="0" err="1"/>
              <a:t>PanAM</a:t>
            </a:r>
            <a:r>
              <a:rPr lang="en-US" sz="2400" dirty="0"/>
              <a:t> 100</a:t>
            </a:r>
            <a:r>
              <a:rPr lang="en-US" sz="2400" baseline="30000" dirty="0"/>
              <a:t>th</a:t>
            </a:r>
            <a:r>
              <a:rPr lang="en-US" sz="2400" dirty="0"/>
              <a:t> anniversary celebration in 2001.  </a:t>
            </a:r>
            <a:endParaRPr lang="en-US" dirty="0"/>
          </a:p>
        </p:txBody>
      </p:sp>
    </p:spTree>
    <p:extLst>
      <p:ext uri="{BB962C8B-B14F-4D97-AF65-F5344CB8AC3E}">
        <p14:creationId xmlns:p14="http://schemas.microsoft.com/office/powerpoint/2010/main" val="73029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Women’s Hall of Fame medal</a:t>
            </a:r>
          </a:p>
        </p:txBody>
      </p:sp>
      <p:sp>
        <p:nvSpPr>
          <p:cNvPr id="3" name="Text Placeholder 2"/>
          <p:cNvSpPr>
            <a:spLocks noGrp="1"/>
          </p:cNvSpPr>
          <p:nvPr>
            <p:ph idx="1"/>
          </p:nvPr>
        </p:nvSpPr>
        <p:spPr>
          <a:xfrm>
            <a:off x="762000" y="5562600"/>
            <a:ext cx="7924800" cy="1143000"/>
          </a:xfrm>
        </p:spPr>
        <p:txBody>
          <a:bodyPr>
            <a:normAutofit/>
          </a:bodyPr>
          <a:lstStyle/>
          <a:p>
            <a:r>
              <a:rPr lang="en-US" sz="2000" dirty="0"/>
              <a:t>The Marian de Forest medal is one of Zonta International's treasured artifacts in the office suite in Oak Brook, Illinois</a:t>
            </a:r>
          </a:p>
          <a:p>
            <a:endParaRPr lang="en-US" sz="2000" dirty="0"/>
          </a:p>
        </p:txBody>
      </p:sp>
      <p:pic>
        <p:nvPicPr>
          <p:cNvPr id="1026" name="Picture 2" descr="C:\Users\ktrusk.000\Desktop\Desktop Files\Centennial Anniversary Committee\IMG_0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19200"/>
            <a:ext cx="5715000"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2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Spirit of Womanhood</a:t>
            </a:r>
          </a:p>
        </p:txBody>
      </p:sp>
      <p:sp>
        <p:nvSpPr>
          <p:cNvPr id="9" name="Content Placeholder 2"/>
          <p:cNvSpPr>
            <a:spLocks noGrp="1"/>
          </p:cNvSpPr>
          <p:nvPr>
            <p:ph sz="half" idx="1"/>
          </p:nvPr>
        </p:nvSpPr>
        <p:spPr>
          <a:xfrm>
            <a:off x="567104" y="5105400"/>
            <a:ext cx="7967296" cy="1219200"/>
          </a:xfrm>
        </p:spPr>
        <p:txBody>
          <a:bodyPr>
            <a:normAutofit lnSpcReduction="10000"/>
          </a:bodyPr>
          <a:lstStyle/>
          <a:p>
            <a:pPr marL="0" indent="0">
              <a:spcBef>
                <a:spcPct val="50000"/>
              </a:spcBef>
              <a:buNone/>
            </a:pPr>
            <a:r>
              <a:rPr lang="en-US" altLang="en-US" sz="2000" dirty="0">
                <a:solidFill>
                  <a:schemeClr val="tx1"/>
                </a:solidFill>
              </a:rPr>
              <a:t>Delaware Park, Buffalo, NY		            September 6, 2002</a:t>
            </a:r>
          </a:p>
          <a:p>
            <a:pPr marL="0" indent="0">
              <a:spcBef>
                <a:spcPct val="50000"/>
              </a:spcBef>
              <a:buNone/>
            </a:pPr>
            <a:r>
              <a:rPr lang="en-US" altLang="en-US" sz="1600" dirty="0">
                <a:solidFill>
                  <a:schemeClr val="tx1"/>
                </a:solidFill>
              </a:rPr>
              <a:t>Dedicated to Marian de Forest, founder of Zonta International. </a:t>
            </a:r>
            <a:br>
              <a:rPr lang="en-US" altLang="en-US" sz="1600" dirty="0">
                <a:solidFill>
                  <a:schemeClr val="tx1"/>
                </a:solidFill>
              </a:rPr>
            </a:br>
            <a:r>
              <a:rPr lang="en-US" altLang="en-US" sz="1600" dirty="0">
                <a:solidFill>
                  <a:schemeClr val="tx1"/>
                </a:solidFill>
              </a:rPr>
              <a:t>Supported by Women’s Pavilion Pan Am 2001, Inc. </a:t>
            </a:r>
            <a:br>
              <a:rPr lang="en-US" altLang="en-US" sz="1600" dirty="0">
                <a:solidFill>
                  <a:schemeClr val="tx1"/>
                </a:solidFill>
              </a:rPr>
            </a:br>
            <a:r>
              <a:rPr lang="en-US" altLang="en-US" sz="1600" dirty="0">
                <a:solidFill>
                  <a:schemeClr val="tx1"/>
                </a:solidFill>
              </a:rPr>
              <a:t>and District 4 Zonta International. </a:t>
            </a:r>
          </a:p>
          <a:p>
            <a:endParaRPr lang="en-US" dirty="0"/>
          </a:p>
        </p:txBody>
      </p:sp>
      <p:pic>
        <p:nvPicPr>
          <p:cNvPr id="8" name="Content Placeholder 4" descr="ZStatue-edited 9-06-020030"/>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5303" b="4095"/>
          <a:stretch/>
        </p:blipFill>
        <p:spPr bwMode="auto">
          <a:xfrm>
            <a:off x="762000" y="1295400"/>
            <a:ext cx="2743200" cy="3728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nal engr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15619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2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 Legacy</a:t>
            </a:r>
          </a:p>
        </p:txBody>
      </p:sp>
      <p:sp>
        <p:nvSpPr>
          <p:cNvPr id="3" name="Content Placeholder 2"/>
          <p:cNvSpPr>
            <a:spLocks noGrp="1"/>
          </p:cNvSpPr>
          <p:nvPr>
            <p:ph sz="half" idx="1"/>
          </p:nvPr>
        </p:nvSpPr>
        <p:spPr/>
        <p:txBody>
          <a:bodyPr>
            <a:normAutofit fontScale="92500"/>
          </a:bodyPr>
          <a:lstStyle/>
          <a:p>
            <a:pPr>
              <a:spcBef>
                <a:spcPct val="50000"/>
              </a:spcBef>
            </a:pPr>
            <a:r>
              <a:rPr lang="en-US" altLang="en-US" dirty="0"/>
              <a:t>Zonta International, continuing the vision: women helping women to improve their quality of life</a:t>
            </a:r>
          </a:p>
          <a:p>
            <a:pPr>
              <a:spcBef>
                <a:spcPct val="50000"/>
              </a:spcBef>
            </a:pPr>
            <a:r>
              <a:rPr lang="en-US" altLang="en-US" dirty="0"/>
              <a:t>Inspiration for “</a:t>
            </a:r>
            <a:r>
              <a:rPr lang="en-US" altLang="en-US" i="1" dirty="0"/>
              <a:t>Spirit of Womanhood</a:t>
            </a:r>
            <a:r>
              <a:rPr lang="en-US" altLang="en-US" dirty="0"/>
              <a:t>”</a:t>
            </a:r>
          </a:p>
          <a:p>
            <a:pPr>
              <a:spcBef>
                <a:spcPct val="50000"/>
              </a:spcBef>
            </a:pPr>
            <a:r>
              <a:rPr lang="en-US" altLang="en-US" dirty="0"/>
              <a:t>Marian de Forest Community Service Award in Buffalo</a:t>
            </a:r>
          </a:p>
          <a:p>
            <a:endParaRPr lang="en-US" dirty="0"/>
          </a:p>
        </p:txBody>
      </p:sp>
      <p:pic>
        <p:nvPicPr>
          <p:cNvPr id="5" name="Picture 24" descr="C:\Documents and Settings\cody\My Documents\ZID talks\zontapix\bittner-display.t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2785642" cy="31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724400" y="4953000"/>
            <a:ext cx="3657600" cy="1313688"/>
          </a:xfrm>
          <a:prstGeom prst="rect">
            <a:avLst/>
          </a:prstGeom>
        </p:spPr>
        <p:txBody>
          <a:bodyPr vert="horz" lIns="91440" tIns="45720" rIns="91440" bIns="45720" rtlCol="0">
            <a:normAutofit fontScale="47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spcBef>
                <a:spcPct val="50000"/>
              </a:spcBef>
              <a:buNone/>
            </a:pPr>
            <a:r>
              <a:rPr lang="en-US" altLang="en-US" sz="3600" b="1" dirty="0"/>
              <a:t>Honoring Zonta Service</a:t>
            </a:r>
          </a:p>
          <a:p>
            <a:pPr marL="114300" indent="0">
              <a:spcBef>
                <a:spcPct val="50000"/>
              </a:spcBef>
              <a:buNone/>
            </a:pPr>
            <a:r>
              <a:rPr lang="en-US" altLang="en-US" dirty="0"/>
              <a:t>President-elect Mary Ellen Bittner with Helen </a:t>
            </a:r>
            <a:r>
              <a:rPr lang="en-US" altLang="en-US" dirty="0" err="1"/>
              <a:t>Duffin</a:t>
            </a:r>
            <a:r>
              <a:rPr lang="en-US" altLang="en-US" dirty="0"/>
              <a:t> from the D4 Hamilton I Club, Hamilton, ON, Canada, on the 75</a:t>
            </a:r>
            <a:r>
              <a:rPr lang="en-US" altLang="en-US" baseline="30000" dirty="0"/>
              <a:t>th</a:t>
            </a:r>
            <a:r>
              <a:rPr lang="en-US" altLang="en-US" dirty="0"/>
              <a:t> anniversary of the Hamilton I Club March, 2003. District 4 display highlighting Zonta </a:t>
            </a:r>
          </a:p>
          <a:p>
            <a:endParaRPr lang="en-US" dirty="0"/>
          </a:p>
        </p:txBody>
      </p:sp>
    </p:spTree>
    <p:extLst>
      <p:ext uri="{BB962C8B-B14F-4D97-AF65-F5344CB8AC3E}">
        <p14:creationId xmlns:p14="http://schemas.microsoft.com/office/powerpoint/2010/main" val="412592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Where it all began</a:t>
            </a:r>
          </a:p>
        </p:txBody>
      </p:sp>
      <p:sp>
        <p:nvSpPr>
          <p:cNvPr id="3" name="Subtitle 2"/>
          <p:cNvSpPr>
            <a:spLocks noGrp="1"/>
          </p:cNvSpPr>
          <p:nvPr>
            <p:ph type="subTitle" idx="1"/>
          </p:nvPr>
        </p:nvSpPr>
        <p:spPr/>
        <p:txBody>
          <a:bodyPr>
            <a:normAutofit fontScale="62500" lnSpcReduction="20000"/>
          </a:bodyPr>
          <a:lstStyle/>
          <a:p>
            <a:r>
              <a:rPr lang="en-US" dirty="0">
                <a:solidFill>
                  <a:schemeClr val="accent4">
                    <a:lumMod val="75000"/>
                  </a:schemeClr>
                </a:solidFill>
              </a:rPr>
              <a:t>A feature on Marian de Forest</a:t>
            </a:r>
          </a:p>
          <a:p>
            <a:r>
              <a:rPr lang="en-US" dirty="0">
                <a:solidFill>
                  <a:schemeClr val="accent4">
                    <a:lumMod val="75000"/>
                  </a:schemeClr>
                </a:solidFill>
              </a:rPr>
              <a:t>Buffalo, New York, USA</a:t>
            </a:r>
          </a:p>
          <a:p>
            <a:endParaRPr lang="en-US" dirty="0"/>
          </a:p>
        </p:txBody>
      </p:sp>
      <p:sp>
        <p:nvSpPr>
          <p:cNvPr id="4" name="Subtitle 2"/>
          <p:cNvSpPr txBox="1">
            <a:spLocks/>
          </p:cNvSpPr>
          <p:nvPr/>
        </p:nvSpPr>
        <p:spPr>
          <a:xfrm>
            <a:off x="1295400" y="6412173"/>
            <a:ext cx="7051964" cy="30480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r>
              <a:rPr lang="en-US" sz="1600" dirty="0">
                <a:solidFill>
                  <a:srgbClr val="000000"/>
                </a:solidFill>
              </a:rPr>
              <a:t>    Compiled by Kate Trusk </a:t>
            </a:r>
            <a:r>
              <a:rPr lang="en-US" sz="1600" dirty="0" err="1">
                <a:solidFill>
                  <a:srgbClr val="000000"/>
                </a:solidFill>
              </a:rPr>
              <a:t>Edrinn</a:t>
            </a:r>
            <a:r>
              <a:rPr lang="en-US" sz="1600" dirty="0">
                <a:solidFill>
                  <a:srgbClr val="000000"/>
                </a:solidFill>
              </a:rPr>
              <a:t>, ZI Staff Archivist, March 2014.</a:t>
            </a:r>
          </a:p>
          <a:p>
            <a:pPr algn="just"/>
            <a:endParaRPr lang="en-US" dirty="0"/>
          </a:p>
        </p:txBody>
      </p:sp>
    </p:spTree>
    <p:extLst>
      <p:ext uri="{BB962C8B-B14F-4D97-AF65-F5344CB8AC3E}">
        <p14:creationId xmlns:p14="http://schemas.microsoft.com/office/powerpoint/2010/main" val="11140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Marian de Forest</a:t>
            </a:r>
          </a:p>
        </p:txBody>
      </p:sp>
      <p:pic>
        <p:nvPicPr>
          <p:cNvPr id="5" name="Picture 3" descr="ZONTA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914400" y="2209800"/>
            <a:ext cx="1934523" cy="274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276600" y="1447800"/>
            <a:ext cx="5410200" cy="5105400"/>
          </a:xfrm>
        </p:spPr>
        <p:txBody>
          <a:bodyPr>
            <a:normAutofit fontScale="92500" lnSpcReduction="20000"/>
          </a:bodyPr>
          <a:lstStyle/>
          <a:p>
            <a:pPr marL="0" lvl="0" indent="0" fontAlgn="base">
              <a:spcBef>
                <a:spcPct val="50000"/>
              </a:spcBef>
              <a:spcAft>
                <a:spcPct val="0"/>
              </a:spcAft>
              <a:buClrTx/>
              <a:buNone/>
            </a:pPr>
            <a:r>
              <a:rPr lang="en-US" altLang="en-US" sz="2000" b="1" dirty="0">
                <a:solidFill>
                  <a:schemeClr val="tx1"/>
                </a:solidFill>
              </a:rPr>
              <a:t>Marian</a:t>
            </a:r>
            <a:r>
              <a:rPr lang="en-US" altLang="en-US" sz="2000" dirty="0">
                <a:solidFill>
                  <a:schemeClr val="tx1"/>
                </a:solidFill>
              </a:rPr>
              <a:t> </a:t>
            </a:r>
            <a:r>
              <a:rPr lang="en-US" altLang="en-US" sz="2000" b="1" dirty="0">
                <a:solidFill>
                  <a:schemeClr val="tx1"/>
                </a:solidFill>
              </a:rPr>
              <a:t>de Forest </a:t>
            </a:r>
            <a:r>
              <a:rPr lang="en-US" altLang="en-US" sz="2000" dirty="0">
                <a:solidFill>
                  <a:schemeClr val="tx1"/>
                </a:solidFill>
              </a:rPr>
              <a:t>was an extraordinary woman who contributed greatly to the Buffalo community.</a:t>
            </a:r>
          </a:p>
          <a:p>
            <a:pPr marL="0" lvl="0" indent="0" fontAlgn="base">
              <a:spcBef>
                <a:spcPct val="50000"/>
              </a:spcBef>
              <a:spcAft>
                <a:spcPct val="0"/>
              </a:spcAft>
              <a:buClrTx/>
              <a:buNone/>
            </a:pPr>
            <a:r>
              <a:rPr lang="en-US" altLang="en-US" sz="2000" dirty="0">
                <a:solidFill>
                  <a:schemeClr val="tx1"/>
                </a:solidFill>
              </a:rPr>
              <a:t>A Buffalo native, she worked as a reporter, drama critic, and editor of the women’s department of the city newspaper.  </a:t>
            </a:r>
          </a:p>
          <a:p>
            <a:pPr marL="0" lvl="0" indent="0" fontAlgn="base">
              <a:spcBef>
                <a:spcPct val="50000"/>
              </a:spcBef>
              <a:spcAft>
                <a:spcPct val="0"/>
              </a:spcAft>
              <a:buClrTx/>
              <a:buNone/>
            </a:pPr>
            <a:r>
              <a:rPr lang="en-US" altLang="en-US" sz="2000" dirty="0">
                <a:solidFill>
                  <a:schemeClr val="tx1"/>
                </a:solidFill>
              </a:rPr>
              <a:t>She was also a playwright best known for writing and producing </a:t>
            </a:r>
            <a:r>
              <a:rPr lang="en-US" altLang="en-US" sz="2000" i="1" dirty="0">
                <a:solidFill>
                  <a:schemeClr val="tx1"/>
                </a:solidFill>
              </a:rPr>
              <a:t>Little Women</a:t>
            </a:r>
            <a:r>
              <a:rPr lang="en-US" altLang="en-US" sz="2000" dirty="0">
                <a:solidFill>
                  <a:schemeClr val="tx1"/>
                </a:solidFill>
              </a:rPr>
              <a:t>, based on the Louisa May Alcott novel.</a:t>
            </a:r>
          </a:p>
          <a:p>
            <a:pPr marL="0" lvl="0" indent="0" fontAlgn="base">
              <a:spcBef>
                <a:spcPct val="50000"/>
              </a:spcBef>
              <a:spcAft>
                <a:spcPct val="0"/>
              </a:spcAft>
              <a:buClrTx/>
              <a:buNone/>
            </a:pPr>
            <a:r>
              <a:rPr lang="en-US" altLang="en-US" sz="2000" dirty="0">
                <a:solidFill>
                  <a:schemeClr val="tx1"/>
                </a:solidFill>
              </a:rPr>
              <a:t>She was instrumental in bringing music to the children of Buffalo through the Buffalo Music Foundation which she co-founded. </a:t>
            </a:r>
          </a:p>
          <a:p>
            <a:pPr marL="0" lvl="0" indent="0" fontAlgn="base">
              <a:spcBef>
                <a:spcPct val="50000"/>
              </a:spcBef>
              <a:spcAft>
                <a:spcPct val="0"/>
              </a:spcAft>
              <a:buClrTx/>
              <a:buNone/>
            </a:pPr>
            <a:r>
              <a:rPr lang="en-US" altLang="en-US" sz="2000" dirty="0">
                <a:solidFill>
                  <a:schemeClr val="tx1"/>
                </a:solidFill>
              </a:rPr>
              <a:t>Marian was the executive secretary of the Board of Women Managers for the Women’s Pavilion for the 1901 Pan American Exposition in Buffalo.</a:t>
            </a:r>
          </a:p>
          <a:p>
            <a:pPr marL="0" lvl="0" indent="0" fontAlgn="base">
              <a:spcBef>
                <a:spcPct val="50000"/>
              </a:spcBef>
              <a:spcAft>
                <a:spcPct val="0"/>
              </a:spcAft>
              <a:buClrTx/>
              <a:buNone/>
            </a:pPr>
            <a:r>
              <a:rPr lang="en-US" altLang="en-US" sz="2000" dirty="0">
                <a:solidFill>
                  <a:schemeClr val="tx1"/>
                </a:solidFill>
              </a:rPr>
              <a:t>Marian is universally acknowledged as the Founder of </a:t>
            </a:r>
            <a:r>
              <a:rPr lang="en-US" altLang="en-US" sz="2000" dirty="0" err="1">
                <a:solidFill>
                  <a:schemeClr val="tx1"/>
                </a:solidFill>
              </a:rPr>
              <a:t>Zonta</a:t>
            </a:r>
            <a:r>
              <a:rPr lang="en-US" altLang="en-US" sz="2000" dirty="0">
                <a:solidFill>
                  <a:schemeClr val="tx1"/>
                </a:solidFill>
              </a:rPr>
              <a:t>, in 1919.</a:t>
            </a:r>
          </a:p>
          <a:p>
            <a:endParaRPr lang="en-US" dirty="0"/>
          </a:p>
        </p:txBody>
      </p:sp>
    </p:spTree>
    <p:extLst>
      <p:ext uri="{BB962C8B-B14F-4D97-AF65-F5344CB8AC3E}">
        <p14:creationId xmlns:p14="http://schemas.microsoft.com/office/powerpoint/2010/main" val="23014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Founders</a:t>
            </a:r>
          </a:p>
        </p:txBody>
      </p:sp>
      <p:pic>
        <p:nvPicPr>
          <p:cNvPr id="4" name="Content Placeholder 3" descr="Founde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187726"/>
            <a:ext cx="6629400" cy="4611757"/>
          </a:xfrm>
          <a:noFill/>
        </p:spPr>
      </p:pic>
      <p:sp>
        <p:nvSpPr>
          <p:cNvPr id="5" name="Content Placeholder 2"/>
          <p:cNvSpPr txBox="1">
            <a:spLocks/>
          </p:cNvSpPr>
          <p:nvPr/>
        </p:nvSpPr>
        <p:spPr>
          <a:xfrm>
            <a:off x="914400" y="5943600"/>
            <a:ext cx="6477000" cy="4572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altLang="en-US" sz="1400" dirty="0"/>
              <a:t>Delegates from the nine Charter Clubs who met in Buffalo, New York at the </a:t>
            </a:r>
            <a:r>
              <a:rPr lang="en-US" altLang="en-US" sz="1400" dirty="0" err="1"/>
              <a:t>Statler</a:t>
            </a:r>
            <a:r>
              <a:rPr lang="en-US" altLang="en-US" sz="1400" dirty="0"/>
              <a:t> Hotel on 8 November 1919</a:t>
            </a:r>
          </a:p>
          <a:p>
            <a:endParaRPr lang="en-US" dirty="0"/>
          </a:p>
        </p:txBody>
      </p:sp>
    </p:spTree>
    <p:extLst>
      <p:ext uri="{BB962C8B-B14F-4D97-AF65-F5344CB8AC3E}">
        <p14:creationId xmlns:p14="http://schemas.microsoft.com/office/powerpoint/2010/main" val="26372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Statler</a:t>
            </a:r>
            <a:r>
              <a:rPr lang="en-US" dirty="0"/>
              <a:t> Hotel</a:t>
            </a:r>
          </a:p>
        </p:txBody>
      </p:sp>
      <p:pic>
        <p:nvPicPr>
          <p:cNvPr id="5" name="Content Placeholder 4" descr="zont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447800"/>
            <a:ext cx="4283657" cy="4495800"/>
          </a:xfrm>
          <a:noFill/>
        </p:spPr>
      </p:pic>
      <p:sp>
        <p:nvSpPr>
          <p:cNvPr id="4" name="Content Placeholder 3"/>
          <p:cNvSpPr>
            <a:spLocks noGrp="1"/>
          </p:cNvSpPr>
          <p:nvPr>
            <p:ph sz="half" idx="2"/>
          </p:nvPr>
        </p:nvSpPr>
        <p:spPr>
          <a:xfrm>
            <a:off x="5715000" y="2514600"/>
            <a:ext cx="2590800" cy="2209800"/>
          </a:xfrm>
        </p:spPr>
        <p:txBody>
          <a:bodyPr>
            <a:normAutofit lnSpcReduction="10000"/>
          </a:bodyPr>
          <a:lstStyle/>
          <a:p>
            <a:pPr marL="3175" lvl="0" indent="-3175">
              <a:spcBef>
                <a:spcPts val="580"/>
              </a:spcBef>
              <a:buClr>
                <a:srgbClr val="7C1315"/>
              </a:buClr>
              <a:buSzPct val="85000"/>
              <a:buNone/>
            </a:pPr>
            <a:r>
              <a:rPr lang="en-US" altLang="en-US" sz="2000" dirty="0">
                <a:solidFill>
                  <a:schemeClr val="tx1"/>
                </a:solidFill>
              </a:rPr>
              <a:t>The </a:t>
            </a:r>
            <a:r>
              <a:rPr lang="en-US" altLang="en-US" sz="2000" dirty="0" err="1">
                <a:solidFill>
                  <a:schemeClr val="tx1"/>
                </a:solidFill>
              </a:rPr>
              <a:t>Statler</a:t>
            </a:r>
            <a:r>
              <a:rPr lang="en-US" altLang="en-US" sz="2000" dirty="0">
                <a:solidFill>
                  <a:schemeClr val="tx1"/>
                </a:solidFill>
              </a:rPr>
              <a:t> Hotel was the home of the </a:t>
            </a:r>
            <a:r>
              <a:rPr lang="en-US" altLang="en-US" sz="2000" dirty="0" err="1">
                <a:solidFill>
                  <a:schemeClr val="tx1"/>
                </a:solidFill>
              </a:rPr>
              <a:t>Zonta</a:t>
            </a:r>
            <a:r>
              <a:rPr lang="en-US" altLang="en-US" sz="2000" dirty="0">
                <a:solidFill>
                  <a:schemeClr val="tx1"/>
                </a:solidFill>
              </a:rPr>
              <a:t> Club of Buffalo until 1990 when it became the </a:t>
            </a:r>
            <a:r>
              <a:rPr lang="en-US" altLang="en-US" sz="2000" dirty="0" err="1">
                <a:solidFill>
                  <a:schemeClr val="tx1"/>
                </a:solidFill>
              </a:rPr>
              <a:t>Statler</a:t>
            </a:r>
            <a:r>
              <a:rPr lang="en-US" altLang="en-US" sz="2000" dirty="0">
                <a:solidFill>
                  <a:schemeClr val="tx1"/>
                </a:solidFill>
              </a:rPr>
              <a:t> Towers office building. </a:t>
            </a:r>
          </a:p>
          <a:p>
            <a:endParaRPr lang="en-US" dirty="0"/>
          </a:p>
        </p:txBody>
      </p:sp>
    </p:spTree>
    <p:extLst>
      <p:ext uri="{BB962C8B-B14F-4D97-AF65-F5344CB8AC3E}">
        <p14:creationId xmlns:p14="http://schemas.microsoft.com/office/powerpoint/2010/main" val="65330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Statler</a:t>
            </a:r>
            <a:r>
              <a:rPr lang="en-US" dirty="0"/>
              <a:t> Plaque</a:t>
            </a:r>
          </a:p>
        </p:txBody>
      </p:sp>
      <p:pic>
        <p:nvPicPr>
          <p:cNvPr id="4" name="Picture 2" descr="plaq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67400" cy="508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99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Club #001- Buffalo, NY</a:t>
            </a:r>
            <a:br>
              <a:rPr lang="en-US" dirty="0"/>
            </a:br>
            <a:r>
              <a:rPr lang="en-US" dirty="0"/>
              <a:t>Certificate of Acceptance</a:t>
            </a:r>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31" r="19515" b="17151"/>
          <a:stretch/>
        </p:blipFill>
        <p:spPr>
          <a:xfrm>
            <a:off x="1524000" y="1600200"/>
            <a:ext cx="5956466" cy="4673221"/>
          </a:xfrm>
        </p:spPr>
      </p:pic>
    </p:spTree>
    <p:extLst>
      <p:ext uri="{BB962C8B-B14F-4D97-AF65-F5344CB8AC3E}">
        <p14:creationId xmlns:p14="http://schemas.microsoft.com/office/powerpoint/2010/main" val="235854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Marian de Forest</a:t>
            </a:r>
            <a:br>
              <a:rPr lang="en-US" dirty="0"/>
            </a:br>
            <a:r>
              <a:rPr lang="en-US" sz="3600" dirty="0"/>
              <a:t>Remembered by her Community</a:t>
            </a:r>
          </a:p>
        </p:txBody>
      </p:sp>
      <p:sp>
        <p:nvSpPr>
          <p:cNvPr id="3" name="Content Placeholder 2"/>
          <p:cNvSpPr>
            <a:spLocks noGrp="1"/>
          </p:cNvSpPr>
          <p:nvPr>
            <p:ph idx="1"/>
          </p:nvPr>
        </p:nvSpPr>
        <p:spPr>
          <a:xfrm>
            <a:off x="914400" y="2590800"/>
            <a:ext cx="7620000" cy="1905000"/>
          </a:xfrm>
        </p:spPr>
        <p:txBody>
          <a:bodyPr>
            <a:normAutofit/>
          </a:bodyPr>
          <a:lstStyle/>
          <a:p>
            <a:pPr marL="114300" indent="0" algn="ctr">
              <a:buNone/>
            </a:pPr>
            <a:r>
              <a:rPr lang="en-US" sz="3200" dirty="0"/>
              <a:t>In the following sequence of images, </a:t>
            </a:r>
          </a:p>
          <a:p>
            <a:pPr marL="114300" indent="0" algn="ctr">
              <a:buNone/>
            </a:pPr>
            <a:r>
              <a:rPr lang="en-US" sz="3200" dirty="0"/>
              <a:t>we highlight Marian de Forest’s </a:t>
            </a:r>
          </a:p>
          <a:p>
            <a:pPr marL="114300" indent="0" algn="ctr">
              <a:buNone/>
            </a:pPr>
            <a:r>
              <a:rPr lang="en-US" sz="3200" dirty="0"/>
              <a:t>life and legacy in Buffalo</a:t>
            </a:r>
          </a:p>
        </p:txBody>
      </p:sp>
    </p:spTree>
    <p:extLst>
      <p:ext uri="{BB962C8B-B14F-4D97-AF65-F5344CB8AC3E}">
        <p14:creationId xmlns:p14="http://schemas.microsoft.com/office/powerpoint/2010/main" val="17798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4400" dirty="0"/>
              <a:t>Marian de Forest: </a:t>
            </a:r>
            <a:br>
              <a:rPr lang="en-US" altLang="en-US" sz="6600" dirty="0"/>
            </a:br>
            <a:r>
              <a:rPr lang="en-US" altLang="en-US" sz="3600" dirty="0"/>
              <a:t>Remembered by her Community</a:t>
            </a:r>
            <a:endParaRPr lang="en-US" dirty="0"/>
          </a:p>
        </p:txBody>
      </p:sp>
      <p:sp>
        <p:nvSpPr>
          <p:cNvPr id="3" name="Content Placeholder 2"/>
          <p:cNvSpPr>
            <a:spLocks noGrp="1"/>
          </p:cNvSpPr>
          <p:nvPr>
            <p:ph sz="half" idx="1"/>
          </p:nvPr>
        </p:nvSpPr>
        <p:spPr>
          <a:xfrm>
            <a:off x="990600" y="2284863"/>
            <a:ext cx="5715000" cy="4419600"/>
          </a:xfrm>
        </p:spPr>
        <p:txBody>
          <a:bodyPr>
            <a:noAutofit/>
          </a:bodyPr>
          <a:lstStyle/>
          <a:p>
            <a:pPr marL="0" indent="0" algn="just">
              <a:buNone/>
            </a:pPr>
            <a:r>
              <a:rPr lang="en-US" altLang="en-US" sz="2000" dirty="0"/>
              <a:t>Marian de Forest was an extraordinary woman dedicated to improving the quality of life of the Buffalo community.   Her family lived on Oak Street [4]</a:t>
            </a:r>
            <a:r>
              <a:rPr lang="en-US" altLang="en-US" sz="2000" i="1" dirty="0"/>
              <a:t> </a:t>
            </a:r>
            <a:r>
              <a:rPr lang="en-US" altLang="en-US" sz="2000" dirty="0"/>
              <a:t>while she was growing up, and as an adult she lived in the heart what is now the Allentown community at 30 Irving Place </a:t>
            </a:r>
            <a:r>
              <a:rPr lang="en-US" altLang="en-US" sz="2000" b="1" dirty="0"/>
              <a:t>[7]</a:t>
            </a:r>
            <a:r>
              <a:rPr lang="en-US" altLang="en-US" sz="2000" dirty="0"/>
              <a:t>.  </a:t>
            </a:r>
          </a:p>
          <a:p>
            <a:pPr marL="0" indent="0" algn="just">
              <a:buNone/>
            </a:pPr>
            <a:endParaRPr lang="en-US" altLang="en-US" sz="2000" dirty="0"/>
          </a:p>
          <a:p>
            <a:pPr marL="0" indent="0" algn="just">
              <a:buNone/>
            </a:pPr>
            <a:r>
              <a:rPr lang="en-US" altLang="en-US" sz="2000" dirty="0"/>
              <a:t>She went to school at Buffalo Seminary </a:t>
            </a:r>
            <a:r>
              <a:rPr lang="en-US" altLang="en-US" sz="2000" b="1" dirty="0"/>
              <a:t>[10]</a:t>
            </a:r>
            <a:r>
              <a:rPr lang="en-US" altLang="en-US" sz="2000" dirty="0"/>
              <a:t>, worked at the Buffalo Express </a:t>
            </a:r>
            <a:r>
              <a:rPr lang="en-US" altLang="en-US" sz="2000" b="1" dirty="0"/>
              <a:t>[6]</a:t>
            </a:r>
            <a:r>
              <a:rPr lang="en-US" altLang="en-US" sz="2000" dirty="0"/>
              <a:t>, was involved in the founding of the Buffalo Philharmonic [8], and a member of the Boards of the SPCA and Eric County Library Association [3].  </a:t>
            </a:r>
          </a:p>
          <a:p>
            <a:pPr marL="0" indent="0" algn="just">
              <a:buNone/>
            </a:pPr>
            <a:endParaRPr lang="en-US" altLang="en-US" sz="1600" dirty="0"/>
          </a:p>
        </p:txBody>
      </p:sp>
      <p:pic>
        <p:nvPicPr>
          <p:cNvPr id="7" name="Picture 4" descr="Statue-phot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15200" y="1911417"/>
            <a:ext cx="1412037" cy="349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14400" y="1611897"/>
            <a:ext cx="5791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a:t>The numbers in brackets [#] refer to the sites detailed on the following slides, to guide you if you visit Buffalo</a:t>
            </a:r>
          </a:p>
        </p:txBody>
      </p:sp>
    </p:spTree>
    <p:extLst>
      <p:ext uri="{BB962C8B-B14F-4D97-AF65-F5344CB8AC3E}">
        <p14:creationId xmlns:p14="http://schemas.microsoft.com/office/powerpoint/2010/main" val="123710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fontScale="90000"/>
          </a:bodyPr>
          <a:lstStyle/>
          <a:p>
            <a:r>
              <a:rPr lang="en-US" altLang="en-US" sz="4400" dirty="0"/>
              <a:t>Marian de Forest: </a:t>
            </a:r>
            <a:br>
              <a:rPr lang="en-US" altLang="en-US" sz="6600" dirty="0"/>
            </a:br>
            <a:r>
              <a:rPr lang="en-US" altLang="en-US" sz="3600" dirty="0"/>
              <a:t>Remembered by her Community</a:t>
            </a:r>
            <a:endParaRPr lang="en-US" dirty="0"/>
          </a:p>
        </p:txBody>
      </p:sp>
      <p:sp>
        <p:nvSpPr>
          <p:cNvPr id="3" name="Content Placeholder 2"/>
          <p:cNvSpPr>
            <a:spLocks noGrp="1"/>
          </p:cNvSpPr>
          <p:nvPr>
            <p:ph idx="1"/>
          </p:nvPr>
        </p:nvSpPr>
        <p:spPr>
          <a:xfrm>
            <a:off x="990600" y="2209800"/>
            <a:ext cx="7696200" cy="4191000"/>
          </a:xfrm>
        </p:spPr>
        <p:txBody>
          <a:bodyPr/>
          <a:lstStyle/>
          <a:p>
            <a:pPr marL="4763" indent="0">
              <a:buNone/>
            </a:pPr>
            <a:r>
              <a:rPr lang="en-US" altLang="en-US" sz="2400" dirty="0"/>
              <a:t>Marian de Forest was also a player in events beyond Buffalo, NY.  She was the author of the play </a:t>
            </a:r>
            <a:r>
              <a:rPr lang="en-US" altLang="en-US" sz="2400" i="1" dirty="0"/>
              <a:t>Little Women </a:t>
            </a:r>
            <a:r>
              <a:rPr lang="en-US" altLang="en-US" sz="2400" dirty="0"/>
              <a:t>(still produced today, [5]) and the Executive Secretary of the Board of Women Managers of the Pan American Exposition in 1901 </a:t>
            </a:r>
            <a:r>
              <a:rPr lang="en-US" altLang="en-US" sz="2400" b="1" dirty="0"/>
              <a:t>[11]</a:t>
            </a:r>
            <a:r>
              <a:rPr lang="en-US" altLang="en-US" sz="2400" dirty="0"/>
              <a:t>. She is best known for the founding in Buffalo, NY </a:t>
            </a:r>
            <a:r>
              <a:rPr lang="en-US" altLang="en-US" sz="2400" b="1" dirty="0"/>
              <a:t>[2]</a:t>
            </a:r>
            <a:r>
              <a:rPr lang="en-US" altLang="en-US" sz="2400" dirty="0"/>
              <a:t> of Zonta International, a women's professional service club which has become a world wide organization with over 30,000 members in 1200 clubs in 66 countries. </a:t>
            </a:r>
          </a:p>
        </p:txBody>
      </p:sp>
      <p:sp>
        <p:nvSpPr>
          <p:cNvPr id="5" name="Content Placeholder 2"/>
          <p:cNvSpPr txBox="1">
            <a:spLocks/>
          </p:cNvSpPr>
          <p:nvPr/>
        </p:nvSpPr>
        <p:spPr>
          <a:xfrm>
            <a:off x="914400" y="1536834"/>
            <a:ext cx="6934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a:t>The numbers in brackets [#] refer to the sites detailed on the following slides, to guide you if you visit Buffalo</a:t>
            </a:r>
          </a:p>
        </p:txBody>
      </p:sp>
    </p:spTree>
    <p:extLst>
      <p:ext uri="{BB962C8B-B14F-4D97-AF65-F5344CB8AC3E}">
        <p14:creationId xmlns:p14="http://schemas.microsoft.com/office/powerpoint/2010/main" val="3252808927"/>
      </p:ext>
    </p:extLst>
  </p:cSld>
  <p:clrMapOvr>
    <a:masterClrMapping/>
  </p:clrMapOvr>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457</TotalTime>
  <Words>1121</Words>
  <Application>Microsoft Macintosh PowerPoint</Application>
  <PresentationFormat>On-screen Show (4:3)</PresentationFormat>
  <Paragraphs>78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Lato Regular</vt:lpstr>
      <vt:lpstr>ZontaInternational_PowerPoint_TE</vt:lpstr>
      <vt:lpstr>Where it all began</vt:lpstr>
      <vt:lpstr>Marian de Forest</vt:lpstr>
      <vt:lpstr>The Founders</vt:lpstr>
      <vt:lpstr>The Statler Hotel</vt:lpstr>
      <vt:lpstr>Statler Plaque</vt:lpstr>
      <vt:lpstr>Club #001- Buffalo, NY Certificate of Acceptance</vt:lpstr>
      <vt:lpstr>Marian de Forest Remembered by her Community</vt:lpstr>
      <vt:lpstr>Marian de Forest:  Remembered by her Community</vt:lpstr>
      <vt:lpstr>Marian de Forest:  Remembered by her Community</vt:lpstr>
      <vt:lpstr>Marian de Forest:  Remembered by her Community</vt:lpstr>
      <vt:lpstr>Sites Honoring Marian de Forest</vt:lpstr>
      <vt:lpstr>Sites Honoring Marian de Forest</vt:lpstr>
      <vt:lpstr>Induction to National Women’s Hall of Fame</vt:lpstr>
      <vt:lpstr>Marian de Forest: A Woman Who Made the Impossible Possible</vt:lpstr>
      <vt:lpstr>National Women’s Hall of Fame medal</vt:lpstr>
      <vt:lpstr>The Spirit of Womanhood</vt:lpstr>
      <vt:lpstr>Her Legacy</vt:lpstr>
      <vt:lpstr>Where it all began</vt:lpstr>
    </vt:vector>
  </TitlesOfParts>
  <Company>Microsoft</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it all began</dc:title>
  <dc:creator>Kate Trusk</dc:creator>
  <cp:lastModifiedBy>Microsoft Office User</cp:lastModifiedBy>
  <cp:revision>24</cp:revision>
  <dcterms:created xsi:type="dcterms:W3CDTF">2014-03-19T19:06:57Z</dcterms:created>
  <dcterms:modified xsi:type="dcterms:W3CDTF">2018-07-25T18:17:09Z</dcterms:modified>
</cp:coreProperties>
</file>