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  <p:sldId id="261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9"/>
  </p:normalViewPr>
  <p:slideViewPr>
    <p:cSldViewPr snapToGrid="0">
      <p:cViewPr varScale="1">
        <p:scale>
          <a:sx n="105" d="100"/>
          <a:sy n="105" d="100"/>
        </p:scale>
        <p:origin x="8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6/30/19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6/30/19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8E45D-F624-E742-9544-28FD717A91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4641" y="1543702"/>
            <a:ext cx="8199362" cy="1096900"/>
          </a:xfrm>
        </p:spPr>
        <p:txBody>
          <a:bodyPr/>
          <a:lstStyle/>
          <a:p>
            <a:pPr algn="l" rtl="1"/>
            <a:r>
              <a:rPr lang="en-US" dirty="0"/>
              <a:t>Reaching Gender Equality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67ABE8-5C5F-2F47-A282-C67D321F3B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0639" y="3048573"/>
            <a:ext cx="7766936" cy="882380"/>
          </a:xfrm>
        </p:spPr>
        <p:txBody>
          <a:bodyPr>
            <a:normAutofit/>
          </a:bodyPr>
          <a:lstStyle/>
          <a:p>
            <a:r>
              <a:rPr lang="en-US" sz="3200" b="1" dirty="0"/>
              <a:t>Determining what steps to take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3406A6-097C-ED48-9E5B-41BA605A93CD}"/>
              </a:ext>
            </a:extLst>
          </p:cNvPr>
          <p:cNvSpPr txBox="1"/>
          <p:nvPr/>
        </p:nvSpPr>
        <p:spPr>
          <a:xfrm>
            <a:off x="1074640" y="4344802"/>
            <a:ext cx="81993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/>
              <a:t>Interactive Workshop prepared by Leslie Erway Wright, Zonta International Advisor to the UN Committee and President, Zonta Club of Brooklyn</a:t>
            </a:r>
          </a:p>
          <a:p>
            <a:pPr algn="l"/>
            <a:endParaRPr lang="en-US" sz="2400" dirty="0"/>
          </a:p>
          <a:p>
            <a:pPr algn="l"/>
            <a:r>
              <a:rPr lang="en-US" sz="2400" dirty="0"/>
              <a:t>Zonta NAIDM, meeting on June 8, 2019 in Dallas TX</a:t>
            </a:r>
          </a:p>
        </p:txBody>
      </p:sp>
    </p:spTree>
    <p:extLst>
      <p:ext uri="{BB962C8B-B14F-4D97-AF65-F5344CB8AC3E}">
        <p14:creationId xmlns:p14="http://schemas.microsoft.com/office/powerpoint/2010/main" val="2774408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1658F-B10C-0B45-8F5B-F98BEC214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Zonta priorities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249BD-0B2D-B448-8BD9-2CA08B28DB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Ending early marriage</a:t>
            </a:r>
          </a:p>
          <a:p>
            <a:r>
              <a:rPr lang="en-US" sz="2400" dirty="0"/>
              <a:t>Ending violence against women – ZISVAW</a:t>
            </a:r>
          </a:p>
          <a:p>
            <a:r>
              <a:rPr lang="en-US" sz="2400" dirty="0"/>
              <a:t>Equal pay</a:t>
            </a:r>
          </a:p>
          <a:p>
            <a:r>
              <a:rPr lang="en-US" sz="2400" dirty="0"/>
              <a:t>Goal 5 of the Sustainable Development Goals (SDGs)</a:t>
            </a:r>
          </a:p>
          <a:p>
            <a:r>
              <a:rPr lang="en-US" sz="2400" dirty="0"/>
              <a:t>Women’s Human Rights – Equal Rights </a:t>
            </a:r>
          </a:p>
        </p:txBody>
      </p:sp>
    </p:spTree>
    <p:extLst>
      <p:ext uri="{BB962C8B-B14F-4D97-AF65-F5344CB8AC3E}">
        <p14:creationId xmlns:p14="http://schemas.microsoft.com/office/powerpoint/2010/main" val="9520205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0FFFD-9CA3-5F4F-AB73-14BD399F3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Talk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F4932F-29AA-0445-AD6F-15DBB8C594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Large sheets with issues and strategies will be given to each table </a:t>
            </a:r>
          </a:p>
          <a:p>
            <a:r>
              <a:rPr lang="en-US" sz="2400" dirty="0"/>
              <a:t>15 minutes to read and talk about the issues</a:t>
            </a:r>
          </a:p>
          <a:p>
            <a:r>
              <a:rPr lang="en-US" sz="2400" dirty="0"/>
              <a:t>10 minutes to prepare the table presentation</a:t>
            </a:r>
          </a:p>
        </p:txBody>
      </p:sp>
    </p:spTree>
    <p:extLst>
      <p:ext uri="{BB962C8B-B14F-4D97-AF65-F5344CB8AC3E}">
        <p14:creationId xmlns:p14="http://schemas.microsoft.com/office/powerpoint/2010/main" val="12440160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A3D86-051F-0C44-94D6-F472EB83F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F3218F-2868-D84C-8F92-CD32DC40D6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Each group will share in turn the results of their discussions – 15 minutes</a:t>
            </a:r>
          </a:p>
          <a:p>
            <a:r>
              <a:rPr lang="en-US" sz="2400" dirty="0"/>
              <a:t>At the end of the presentations the group will vote on which priorities should be set at the club level – 3 minutes</a:t>
            </a:r>
          </a:p>
        </p:txBody>
      </p:sp>
    </p:spTree>
    <p:extLst>
      <p:ext uri="{BB962C8B-B14F-4D97-AF65-F5344CB8AC3E}">
        <p14:creationId xmlns:p14="http://schemas.microsoft.com/office/powerpoint/2010/main" val="22672215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EE599-D0C9-7543-87F0-2C2DCAD6D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 our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3A01B2-6342-5342-9F84-9D3152970E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Looking at the list of priorities, tables will discuss the overall goal – 5 minutes</a:t>
            </a:r>
          </a:p>
          <a:p>
            <a:r>
              <a:rPr lang="en-US" sz="2400" dirty="0"/>
              <a:t>Tables will share their perspectives with the large group – 10 minutes</a:t>
            </a:r>
          </a:p>
          <a:p>
            <a:r>
              <a:rPr lang="en-US" sz="2400" dirty="0"/>
              <a:t>Wrap up and next steps – 2 minutes</a:t>
            </a:r>
          </a:p>
        </p:txBody>
      </p:sp>
    </p:spTree>
    <p:extLst>
      <p:ext uri="{BB962C8B-B14F-4D97-AF65-F5344CB8AC3E}">
        <p14:creationId xmlns:p14="http://schemas.microsoft.com/office/powerpoint/2010/main" val="3505902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D1DA9-4C97-F94C-8530-BA06E0651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we will work in the next 90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6E761-C7FF-CB4C-BA54-E4B94D615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45595"/>
            <a:ext cx="8596668" cy="5140476"/>
          </a:xfrm>
        </p:spPr>
        <p:txBody>
          <a:bodyPr>
            <a:noAutofit/>
          </a:bodyPr>
          <a:lstStyle/>
          <a:p>
            <a:r>
              <a:rPr lang="en-US" sz="2400" dirty="0"/>
              <a:t>Welcome and Greetings – 3 minutes</a:t>
            </a:r>
          </a:p>
          <a:p>
            <a:r>
              <a:rPr lang="en-US" sz="2400" dirty="0"/>
              <a:t>Getting to know you – an exercise designed to get to know each other – 10 minutes</a:t>
            </a:r>
          </a:p>
          <a:p>
            <a:r>
              <a:rPr lang="en-US" sz="2400" dirty="0"/>
              <a:t>Brainstorming the issues – sharing the things we think are most important – 17 minutes</a:t>
            </a:r>
          </a:p>
          <a:p>
            <a:r>
              <a:rPr lang="en-US" sz="2400" dirty="0"/>
              <a:t>Mini lecture – 10 minutes</a:t>
            </a:r>
          </a:p>
          <a:p>
            <a:r>
              <a:rPr lang="en-US" sz="2400" dirty="0"/>
              <a:t>Table talk – taking the issues in groups to share how we will achieve the objectives – 25 minutes</a:t>
            </a:r>
          </a:p>
          <a:p>
            <a:r>
              <a:rPr lang="en-US" sz="2400" dirty="0"/>
              <a:t>Presentations – groups share their work with the large group – 18 minutes</a:t>
            </a:r>
          </a:p>
          <a:p>
            <a:r>
              <a:rPr lang="en-US" sz="2400" dirty="0"/>
              <a:t>Setting our priorities and goals, including next steps – 17 minutes</a:t>
            </a:r>
          </a:p>
        </p:txBody>
      </p:sp>
    </p:spTree>
    <p:extLst>
      <p:ext uri="{BB962C8B-B14F-4D97-AF65-F5344CB8AC3E}">
        <p14:creationId xmlns:p14="http://schemas.microsoft.com/office/powerpoint/2010/main" val="1968303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01428-D569-E54A-A7DC-9FD05E97E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to know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3E5C06-9C58-6E46-8E64-7D96813A5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Complete your index card: Name, email, Club name and location, what do you want to get out of this session</a:t>
            </a:r>
          </a:p>
          <a:p>
            <a:r>
              <a:rPr lang="en-US" sz="2400" dirty="0"/>
              <a:t>Share it with one other person </a:t>
            </a:r>
          </a:p>
          <a:p>
            <a:r>
              <a:rPr lang="en-US" sz="2400" dirty="0"/>
              <a:t>Introduce each other to another group of four</a:t>
            </a:r>
          </a:p>
          <a:p>
            <a:r>
              <a:rPr lang="en-US" sz="2400" dirty="0"/>
              <a:t>Summarize your expectations to report to the large group</a:t>
            </a:r>
          </a:p>
          <a:p>
            <a:r>
              <a:rPr lang="en-US" sz="2400" dirty="0"/>
              <a:t>Collect the cards and give them to the moderator</a:t>
            </a:r>
          </a:p>
        </p:txBody>
      </p:sp>
    </p:spTree>
    <p:extLst>
      <p:ext uri="{BB962C8B-B14F-4D97-AF65-F5344CB8AC3E}">
        <p14:creationId xmlns:p14="http://schemas.microsoft.com/office/powerpoint/2010/main" val="879342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F6084-BF60-EA43-9D5C-35E98F3BA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Brainstorming the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E444DF-E92C-0844-AED0-FCCB3122A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Think about what issues keep women and girls from achieving gender equality – write these on sticky pads</a:t>
            </a:r>
          </a:p>
          <a:p>
            <a:r>
              <a:rPr lang="en-US" sz="2400" dirty="0"/>
              <a:t>Share these with your table – 5 minutes</a:t>
            </a:r>
          </a:p>
          <a:p>
            <a:r>
              <a:rPr lang="en-US" sz="2400" dirty="0"/>
              <a:t>Share them with the main group – issues are written on sticky pads and then stuck on large sheets around the room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44935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5DA69-DC40-624A-9019-DDCDA77C1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7810" y="2469243"/>
            <a:ext cx="8596668" cy="1320800"/>
          </a:xfrm>
        </p:spPr>
        <p:txBody>
          <a:bodyPr/>
          <a:lstStyle/>
          <a:p>
            <a:r>
              <a:rPr lang="en-US" dirty="0"/>
              <a:t>Women’s rights are the main indicator of the state of development of a society</a:t>
            </a:r>
          </a:p>
        </p:txBody>
      </p:sp>
    </p:spTree>
    <p:extLst>
      <p:ext uri="{BB962C8B-B14F-4D97-AF65-F5344CB8AC3E}">
        <p14:creationId xmlns:p14="http://schemas.microsoft.com/office/powerpoint/2010/main" val="3448680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C4470-4735-6549-8D0B-767A052B0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Equal opportunities for women and men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6A81FA-785A-804F-A20A-41DE912683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Ability to use their talents in the workplace</a:t>
            </a:r>
          </a:p>
          <a:p>
            <a:r>
              <a:rPr lang="en-US" sz="2800" dirty="0"/>
              <a:t>Financial independence</a:t>
            </a:r>
          </a:p>
          <a:p>
            <a:r>
              <a:rPr lang="en-US" sz="2800" dirty="0"/>
              <a:t>Full citizenship</a:t>
            </a:r>
          </a:p>
          <a:p>
            <a:r>
              <a:rPr lang="en-US" sz="2800" dirty="0"/>
              <a:t>Full access to education, health care, ownership, information, internet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3600" b="1" dirty="0">
                <a:solidFill>
                  <a:srgbClr val="7030A0"/>
                </a:solidFill>
              </a:rPr>
              <a:t>There is a need for profound change</a:t>
            </a:r>
          </a:p>
        </p:txBody>
      </p:sp>
    </p:spTree>
    <p:extLst>
      <p:ext uri="{BB962C8B-B14F-4D97-AF65-F5344CB8AC3E}">
        <p14:creationId xmlns:p14="http://schemas.microsoft.com/office/powerpoint/2010/main" val="3743635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79E41-1D6F-E243-8D94-7297D99FC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With so many issues, how can we focus?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5A451B-EB84-714B-A637-48EA112BD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96787"/>
            <a:ext cx="8596668" cy="4989284"/>
          </a:xfrm>
        </p:spPr>
        <p:txBody>
          <a:bodyPr>
            <a:noAutofit/>
          </a:bodyPr>
          <a:lstStyle/>
          <a:p>
            <a:r>
              <a:rPr lang="en-US" sz="2400" dirty="0"/>
              <a:t>Equal Work opportunities and Equal Pay</a:t>
            </a:r>
          </a:p>
          <a:p>
            <a:r>
              <a:rPr lang="en-US" sz="2400" dirty="0"/>
              <a:t>Equal educational opportunities</a:t>
            </a:r>
          </a:p>
          <a:p>
            <a:r>
              <a:rPr lang="en-US" sz="2400" dirty="0"/>
              <a:t>Equal health care</a:t>
            </a:r>
          </a:p>
          <a:p>
            <a:r>
              <a:rPr lang="en-US" sz="2400" dirty="0"/>
              <a:t>Body politics</a:t>
            </a:r>
          </a:p>
          <a:p>
            <a:r>
              <a:rPr lang="en-US" sz="2400" dirty="0"/>
              <a:t>Human rights</a:t>
            </a:r>
          </a:p>
          <a:p>
            <a:r>
              <a:rPr lang="en-US" sz="2400" dirty="0"/>
              <a:t>Wealth and assets</a:t>
            </a:r>
          </a:p>
          <a:p>
            <a:r>
              <a:rPr lang="en-US" sz="2400" dirty="0"/>
              <a:t>Power</a:t>
            </a:r>
          </a:p>
          <a:p>
            <a:r>
              <a:rPr lang="en-US" sz="2400" dirty="0"/>
              <a:t>Laws and enforcement</a:t>
            </a:r>
          </a:p>
          <a:p>
            <a:r>
              <a:rPr lang="en-US" sz="2400" dirty="0"/>
              <a:t>Keeping women in their place</a:t>
            </a:r>
          </a:p>
          <a:p>
            <a:r>
              <a:rPr lang="en-US" sz="2400" dirty="0"/>
              <a:t>Relationships/culture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85058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ADC1E-92F4-7542-B372-B52AEC89E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Within each issue are lots of other issues Equal work opportunities/Equal Pay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12616-E604-9444-92DA-40C0F01787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262" y="2201317"/>
            <a:ext cx="8596668" cy="3880773"/>
          </a:xfrm>
        </p:spPr>
        <p:txBody>
          <a:bodyPr>
            <a:noAutofit/>
          </a:bodyPr>
          <a:lstStyle/>
          <a:p>
            <a:r>
              <a:rPr lang="en-US" sz="2400" dirty="0"/>
              <a:t>No country has achieved gender equality or equal pay </a:t>
            </a:r>
          </a:p>
          <a:p>
            <a:r>
              <a:rPr lang="en-US" sz="2400" dirty="0"/>
              <a:t>Legal implementation is irregular – Me, too!</a:t>
            </a:r>
          </a:p>
          <a:p>
            <a:r>
              <a:rPr lang="en-US" sz="2400" dirty="0"/>
              <a:t>Less pay; different jobs; different constraints</a:t>
            </a:r>
          </a:p>
          <a:p>
            <a:r>
              <a:rPr lang="en-US" sz="2400" dirty="0"/>
              <a:t>“Invisible work”</a:t>
            </a:r>
          </a:p>
          <a:p>
            <a:r>
              <a:rPr lang="en-US" sz="2400" dirty="0"/>
              <a:t>Race, ethnicity – pay differs – Asian women are 90%, white 80%, black 63%, native 57% and Hispanic women 54%</a:t>
            </a:r>
          </a:p>
          <a:p>
            <a:r>
              <a:rPr lang="en-US" sz="2400" dirty="0"/>
              <a:t>Support for families - Maternity/paternity leave, child care, etc. – US NO!</a:t>
            </a:r>
          </a:p>
        </p:txBody>
      </p:sp>
    </p:spTree>
    <p:extLst>
      <p:ext uri="{BB962C8B-B14F-4D97-AF65-F5344CB8AC3E}">
        <p14:creationId xmlns:p14="http://schemas.microsoft.com/office/powerpoint/2010/main" val="1772744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E7214-3451-C64D-85AC-D9A73E17B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Strategies for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F3A3B-A4C0-EF4B-BB4C-A29D66DFC5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1" y="1737255"/>
            <a:ext cx="8596668" cy="3880773"/>
          </a:xfrm>
        </p:spPr>
        <p:txBody>
          <a:bodyPr>
            <a:normAutofit/>
          </a:bodyPr>
          <a:lstStyle/>
          <a:p>
            <a:r>
              <a:rPr lang="en-US" sz="2400" dirty="0"/>
              <a:t>Do one thing well</a:t>
            </a:r>
          </a:p>
          <a:p>
            <a:r>
              <a:rPr lang="en-US" sz="2400" dirty="0"/>
              <a:t>Work in coalition</a:t>
            </a:r>
          </a:p>
          <a:p>
            <a:r>
              <a:rPr lang="en-US" sz="2400" dirty="0"/>
              <a:t>Move the needle</a:t>
            </a:r>
          </a:p>
          <a:p>
            <a:r>
              <a:rPr lang="en-US" sz="2400" dirty="0"/>
              <a:t>Step it up</a:t>
            </a:r>
          </a:p>
          <a:p>
            <a:r>
              <a:rPr lang="en-US" sz="2400" dirty="0"/>
              <a:t>Work for change – internal, with others</a:t>
            </a:r>
          </a:p>
          <a:p>
            <a:r>
              <a:rPr lang="en-US" sz="2400" dirty="0"/>
              <a:t>Measure progress and share it</a:t>
            </a:r>
          </a:p>
          <a:p>
            <a:r>
              <a:rPr lang="en-US" sz="2400" dirty="0"/>
              <a:t>Stay focused and motivated </a:t>
            </a:r>
          </a:p>
        </p:txBody>
      </p:sp>
    </p:spTree>
    <p:extLst>
      <p:ext uri="{BB962C8B-B14F-4D97-AF65-F5344CB8AC3E}">
        <p14:creationId xmlns:p14="http://schemas.microsoft.com/office/powerpoint/2010/main" val="216926990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599</Words>
  <Application>Microsoft Macintosh PowerPoint</Application>
  <PresentationFormat>Widescreen</PresentationFormat>
  <Paragraphs>75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Trebuchet MS</vt:lpstr>
      <vt:lpstr>Wingdings 3</vt:lpstr>
      <vt:lpstr>Facet</vt:lpstr>
      <vt:lpstr>Reaching Gender Equality</vt:lpstr>
      <vt:lpstr>How we will work in the next 90 minutes</vt:lpstr>
      <vt:lpstr>Getting to know you</vt:lpstr>
      <vt:lpstr>Brainstorming the issues</vt:lpstr>
      <vt:lpstr>Women’s rights are the main indicator of the state of development of a society</vt:lpstr>
      <vt:lpstr>Equal opportunities for women and men</vt:lpstr>
      <vt:lpstr>With so many issues, how can we focus?</vt:lpstr>
      <vt:lpstr>Within each issue are lots of other issues Equal work opportunities/Equal Pay</vt:lpstr>
      <vt:lpstr>Strategies for change</vt:lpstr>
      <vt:lpstr>Zonta priorities</vt:lpstr>
      <vt:lpstr>Table Talk</vt:lpstr>
      <vt:lpstr>Presentations</vt:lpstr>
      <vt:lpstr>Setting our goals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Reaching Gender Equality</dc:title>
  <dc:creator>Leslie Wright</dc:creator>
  <cp:lastModifiedBy>Microsoft Office User</cp:lastModifiedBy>
  <cp:revision>3</cp:revision>
  <dcterms:created xsi:type="dcterms:W3CDTF">2019-05-26T01:02:22Z</dcterms:created>
  <dcterms:modified xsi:type="dcterms:W3CDTF">2019-06-30T13:27:00Z</dcterms:modified>
</cp:coreProperties>
</file>